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9" r:id="rId3"/>
    <p:sldId id="494" r:id="rId4"/>
    <p:sldId id="484" r:id="rId5"/>
    <p:sldId id="257" r:id="rId6"/>
    <p:sldId id="480" r:id="rId7"/>
    <p:sldId id="478" r:id="rId8"/>
    <p:sldId id="481" r:id="rId9"/>
    <p:sldId id="482" r:id="rId10"/>
    <p:sldId id="483" r:id="rId11"/>
    <p:sldId id="485" r:id="rId12"/>
    <p:sldId id="486" r:id="rId13"/>
    <p:sldId id="491" r:id="rId14"/>
    <p:sldId id="487" r:id="rId15"/>
    <p:sldId id="493" r:id="rId16"/>
    <p:sldId id="477" r:id="rId17"/>
    <p:sldId id="490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0F30-2719-36A3-530F-7E89674F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A3C7D-EB7F-9366-A747-41D384FA5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D617-DDD2-70DE-D0F1-3AC44583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6905-D7B4-9C2A-63CA-81D17B8C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9FE34-11E5-BB83-EDD6-29D36BA4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5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789A-4F0F-F4DC-AAC9-744C0713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A8F16-DDBB-D57F-272B-E7A500191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C54B-68A8-69B1-521E-8CEB5569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2231-43CA-690D-BCF1-2837BE4D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81970-9BE4-BCFE-EAB4-014D4A6C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00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3B66E-1BB6-E361-6E3E-61E4F7DF1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E1BF5-227B-AA20-C18A-4E6903276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B0E8C-D4C0-0D45-AF4F-7652ACF7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2C65-8B63-20AF-4719-9B042C70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C7C67-2C62-CE53-7DCC-018AFCA9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495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2"/>
          </p:nvPr>
        </p:nvSpPr>
        <p:spPr>
          <a:xfrm>
            <a:off x="11093824" y="6196847"/>
            <a:ext cx="463971" cy="28725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tx1">
                    <a:alpha val="40000"/>
                  </a:schemeClr>
                </a:solidFill>
                <a:latin typeface="Roboto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80895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6F58-BF8B-E943-57D4-ECC9661F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A695-AACF-75A0-FB6D-083466A2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BA38-9B4F-7F6B-1910-6CEC2A45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A58A-83CB-D5B6-5C79-99052A3F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8267-D4A2-6200-7363-F0F7F8D4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768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7FF-65DC-370B-D7FE-3F693602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9A7D3-C8AF-9A3D-B9D7-C06A1CA7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EB5-5788-7DD6-6C06-F94DA97A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728A-6000-FB82-95B2-0F4D9C33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803C-DE26-2DAB-36E6-8172303C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16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C525-D4FB-BF27-D671-322A8604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142B-23C3-BE07-8446-03A9F6EFC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F6488-FDC4-6921-40FD-45D3441F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4EC4B-2814-9EBF-1A7F-31C0905C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5715-E979-3BF5-2C48-D992E2AD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ECEBE-718D-47C5-E5AD-D4CA671D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65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E825-67CA-460D-3BA8-B6609223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816DF-723E-F021-609C-AAC490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D69BF-B0CD-6B95-F292-1C2110DAA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B48EA-0CE5-256C-99E2-4D41339DA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321C1-B4A9-D20B-AD7D-9DCE3086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3CCBA-4929-B842-1EB5-BC4B9BAA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ADC66-DD3F-8DEA-3A99-1E5997C9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C443-6E78-5CC9-0C51-70826239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65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30E3-1E53-E77D-2ADE-96D6117B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FDB6E-1F3B-5AA4-1E01-DE6FBF32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CC24A-3007-0BB9-D725-917CBAD2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1EB30-523B-F16C-06C0-EBAFC410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90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D6046-512D-5B77-88E0-967E5D2A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F76C7-E403-8D98-BBC3-C3D52E30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2981B-2622-1C21-866A-0972C960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858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4F91-120D-B625-08A8-AD780292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1550-D75E-6FE8-A3EE-F4B15577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6C7E5-C37D-2941-0526-EE8FBE756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6A32-190A-BE91-A4E4-B910D15F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045F5-8553-3823-E83A-C4F1ECD4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587C2-38BE-F906-782A-7BA5640C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87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1244-66DB-B9F6-79FB-4DB4E105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A969A-BAA6-0847-3F67-FF1C2A519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CCF9E-4F78-C068-B1FF-C9DFD577B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096E-0FE2-96A8-C4E2-A3B9667E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95D30-D728-C2AB-C725-9751D05F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134C4-56DD-254D-7040-3AF3D2AD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171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BBFA6-8B73-2512-F035-B75F6ADC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05617-279A-0EF7-58DC-63A8B02BF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A285-E372-2A27-213C-5C78C7A8A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75DC-6911-4159-BD56-B2FB9582CB81}" type="datetimeFigureOut">
              <a:rPr lang="en-DE" smtClean="0"/>
              <a:t>11/05/2023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79D8-2FBF-DC3B-CE0B-762E60D42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04C7-86AF-71C2-F0E6-13B74BF7C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AB7F-5658-4B8F-A14E-C89D71CF80E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142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EFAC-82B4-64B9-FB94-BAF4B9670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+mn-lt"/>
              </a:rPr>
              <a:t>PMI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GoGreen</a:t>
            </a:r>
            <a:endParaRPr lang="en-DE" sz="6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63B3-1668-EB80-038E-80C3AA0AE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General information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Configuration &amp; Integration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Step-by-step guidance</a:t>
            </a:r>
            <a:endParaRPr lang="en-DE" sz="3600" b="1" dirty="0">
              <a:solidFill>
                <a:schemeClr val="tx2"/>
              </a:solidFill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AEDA6959-BF3B-130C-1967-5A48048EA0A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76D1B28-6FDB-3A5B-92AF-E5646A4B972B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38297-1853-FB46-80DB-64C69666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31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35870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Data integration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Suppliers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A9D7E-A166-CD05-B49B-BF6C06D43E66}"/>
              </a:ext>
            </a:extLst>
          </p:cNvPr>
          <p:cNvSpPr txBox="1"/>
          <p:nvPr/>
        </p:nvSpPr>
        <p:spPr>
          <a:xfrm>
            <a:off x="660144" y="1765147"/>
            <a:ext cx="5765040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PMI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existing integrations</a:t>
            </a:r>
          </a:p>
          <a:p>
            <a:endParaRPr lang="en-US" sz="1050" b="1" i="1" dirty="0">
              <a:solidFill>
                <a:schemeClr val="accent1"/>
              </a:solidFill>
            </a:endParaRPr>
          </a:p>
          <a:p>
            <a:r>
              <a:rPr lang="en-US" sz="1050" b="1" dirty="0">
                <a:solidFill>
                  <a:schemeClr val="accent1"/>
                </a:solidFill>
              </a:rPr>
              <a:t>Energies</a:t>
            </a:r>
          </a:p>
          <a:p>
            <a:r>
              <a:rPr lang="en-US" sz="1050" b="1" dirty="0"/>
              <a:t>Norway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Ishavskraft</a:t>
            </a:r>
            <a:r>
              <a:rPr lang="en-US" sz="1050" dirty="0"/>
              <a:t> Norway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Fortum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Statskraft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Veni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Metry</a:t>
            </a:r>
            <a:r>
              <a:rPr lang="en-US" sz="1050" dirty="0"/>
              <a:t>/</a:t>
            </a:r>
            <a:r>
              <a:rPr lang="en-US" sz="1050" dirty="0" err="1"/>
              <a:t>Elhub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/>
              <a:t>Sweden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Götheborg</a:t>
            </a:r>
            <a:r>
              <a:rPr lang="en-US" sz="1050" dirty="0"/>
              <a:t>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Ishavskraft</a:t>
            </a:r>
            <a:r>
              <a:rPr lang="en-US" sz="1050" dirty="0"/>
              <a:t> Sweden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Calsio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Metry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/>
              <a:t>Finland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Ishavskraft</a:t>
            </a:r>
            <a:r>
              <a:rPr lang="en-US" sz="1050" dirty="0"/>
              <a:t> FI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Metry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/>
              <a:t>Denmark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Energinet-</a:t>
            </a:r>
            <a:r>
              <a:rPr lang="en-US" sz="1050" dirty="0" err="1"/>
              <a:t>Danmark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/>
              <a:t>Other countries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Metry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Sensorea</a:t>
            </a:r>
            <a:endParaRPr lang="en-US" sz="1050" dirty="0"/>
          </a:p>
          <a:p>
            <a:endParaRPr lang="en-US" sz="1050" b="1" dirty="0">
              <a:solidFill>
                <a:schemeClr val="accent1"/>
              </a:solidFill>
            </a:endParaRPr>
          </a:p>
          <a:p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89504-080B-6603-FF7B-ABF293C64823}"/>
              </a:ext>
            </a:extLst>
          </p:cNvPr>
          <p:cNvSpPr txBox="1"/>
          <p:nvPr/>
        </p:nvSpPr>
        <p:spPr>
          <a:xfrm>
            <a:off x="3590545" y="2237703"/>
            <a:ext cx="22426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Water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SmartVatten</a:t>
            </a:r>
            <a:endParaRPr lang="en-US" sz="1100" dirty="0"/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Food waste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Winnow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/>
                </a:solidFill>
              </a:rPr>
              <a:t>eSmiley</a:t>
            </a:r>
            <a:endParaRPr lang="en-US" sz="1100" b="1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Towels &amp; linen </a:t>
            </a:r>
          </a:p>
          <a:p>
            <a:r>
              <a:rPr lang="en-US" sz="1100" b="1" dirty="0"/>
              <a:t>Norway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Nortekstil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Sweden/Finland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Rikstvätt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Comforta</a:t>
            </a:r>
            <a:r>
              <a:rPr lang="en-US" sz="1100" dirty="0"/>
              <a:t>/</a:t>
            </a:r>
            <a:r>
              <a:rPr lang="en-US" sz="1100" dirty="0" err="1"/>
              <a:t>LindströmGroup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/>
              <a:t>Denmark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Elis </a:t>
            </a:r>
          </a:p>
          <a:p>
            <a:endParaRPr lang="en-US" sz="1100" dirty="0"/>
          </a:p>
          <a:p>
            <a:r>
              <a:rPr lang="en-US" sz="1100" b="1" dirty="0"/>
              <a:t>Germany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Elis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/>
              <a:t>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Birchstreet</a:t>
            </a:r>
            <a:endParaRPr lang="en-US" sz="1100" dirty="0"/>
          </a:p>
          <a:p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DB5B3-3B62-747C-AE71-5DDDC387A889}"/>
              </a:ext>
            </a:extLst>
          </p:cNvPr>
          <p:cNvSpPr txBox="1"/>
          <p:nvPr/>
        </p:nvSpPr>
        <p:spPr>
          <a:xfrm>
            <a:off x="6425184" y="2237703"/>
            <a:ext cx="32064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General waste</a:t>
            </a:r>
          </a:p>
          <a:p>
            <a:r>
              <a:rPr lang="en-US" sz="1100" b="1" dirty="0"/>
              <a:t>Norway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Retura</a:t>
            </a:r>
          </a:p>
          <a:p>
            <a:endParaRPr lang="en-US" sz="1100" dirty="0"/>
          </a:p>
          <a:p>
            <a:r>
              <a:rPr lang="en-US" sz="1100" b="1" dirty="0"/>
              <a:t>Sweden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PreZero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/>
              <a:t>Denmark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Berlin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BSR</a:t>
            </a:r>
          </a:p>
          <a:p>
            <a:endParaRPr lang="en-US" sz="1100" dirty="0"/>
          </a:p>
          <a:p>
            <a:r>
              <a:rPr lang="en-US" sz="1100" b="1" dirty="0"/>
              <a:t>Brussels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C9245-016D-4F6F-A9E2-793573EBA15E}"/>
              </a:ext>
            </a:extLst>
          </p:cNvPr>
          <p:cNvSpPr txBox="1"/>
          <p:nvPr/>
        </p:nvSpPr>
        <p:spPr>
          <a:xfrm>
            <a:off x="8820912" y="2244229"/>
            <a:ext cx="184099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Chemicals</a:t>
            </a:r>
          </a:p>
          <a:p>
            <a:r>
              <a:rPr lang="en-US" sz="1100" b="1" dirty="0"/>
              <a:t>Norway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Ecolab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b="1" dirty="0"/>
              <a:t>Sweden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Diversey</a:t>
            </a:r>
          </a:p>
          <a:p>
            <a:endParaRPr lang="en-US" sz="1100" dirty="0"/>
          </a:p>
          <a:p>
            <a:r>
              <a:rPr lang="en-US" sz="1100" b="1" dirty="0"/>
              <a:t>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Birchstreet</a:t>
            </a:r>
            <a:endParaRPr lang="en-DE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C7843-F1DC-E1A6-A0BA-3BFCB78EF3B6}"/>
              </a:ext>
            </a:extLst>
          </p:cNvPr>
          <p:cNvSpPr txBox="1"/>
          <p:nvPr/>
        </p:nvSpPr>
        <p:spPr>
          <a:xfrm>
            <a:off x="7860792" y="5943214"/>
            <a:ext cx="3761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For new integrations, see the template “New GG integration.”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D3D5E8-5068-F066-9F9F-6500A276573C}"/>
              </a:ext>
            </a:extLst>
          </p:cNvPr>
          <p:cNvSpPr/>
          <p:nvPr/>
        </p:nvSpPr>
        <p:spPr>
          <a:xfrm>
            <a:off x="10917620" y="275512"/>
            <a:ext cx="930168" cy="56383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3 </a:t>
            </a:r>
          </a:p>
          <a:p>
            <a:pPr algn="ctr"/>
            <a:r>
              <a:rPr lang="en-US" sz="1200" dirty="0"/>
              <a:t>Data integration </a:t>
            </a:r>
          </a:p>
        </p:txBody>
      </p:sp>
    </p:spTree>
    <p:extLst>
      <p:ext uri="{BB962C8B-B14F-4D97-AF65-F5344CB8AC3E}">
        <p14:creationId xmlns:p14="http://schemas.microsoft.com/office/powerpoint/2010/main" val="15407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AE3B33-7572-8084-194B-D6BFC4660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7" y="2347140"/>
            <a:ext cx="7667297" cy="2909485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634067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Cockpit setting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6A55-2831-904F-9B96-165D21798E84}"/>
              </a:ext>
            </a:extLst>
          </p:cNvPr>
          <p:cNvSpPr txBox="1"/>
          <p:nvPr/>
        </p:nvSpPr>
        <p:spPr>
          <a:xfrm>
            <a:off x="703168" y="1765147"/>
            <a:ext cx="66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As a minimum setting, you would need to set the base year and enter the CO2 factor to have CO2 emission values in GG Learning and performance measurement compared to base line </a:t>
            </a:r>
            <a:endParaRPr lang="en-DE" sz="12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BCCF4-23A4-F15E-EBBA-C921F2CCA551}"/>
              </a:ext>
            </a:extLst>
          </p:cNvPr>
          <p:cNvSpPr/>
          <p:nvPr/>
        </p:nvSpPr>
        <p:spPr>
          <a:xfrm>
            <a:off x="4924070" y="4496737"/>
            <a:ext cx="340012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2EFDF-5B7B-7D0E-996C-4BD5CB833EEE}"/>
              </a:ext>
            </a:extLst>
          </p:cNvPr>
          <p:cNvSpPr/>
          <p:nvPr/>
        </p:nvSpPr>
        <p:spPr>
          <a:xfrm>
            <a:off x="8174421" y="2306341"/>
            <a:ext cx="257501" cy="263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A7BC1C-144F-E117-E2CE-D56DEA2A5195}"/>
              </a:ext>
            </a:extLst>
          </p:cNvPr>
          <p:cNvSpPr/>
          <p:nvPr/>
        </p:nvSpPr>
        <p:spPr>
          <a:xfrm>
            <a:off x="4924070" y="3601827"/>
            <a:ext cx="3400123" cy="3395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F783C2-0281-2A17-4F22-DA72EB58DD62}"/>
              </a:ext>
            </a:extLst>
          </p:cNvPr>
          <p:cNvSpPr/>
          <p:nvPr/>
        </p:nvSpPr>
        <p:spPr>
          <a:xfrm>
            <a:off x="10926819" y="236223"/>
            <a:ext cx="947658" cy="6031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4 </a:t>
            </a:r>
          </a:p>
          <a:p>
            <a:pPr algn="ctr"/>
            <a:r>
              <a:rPr lang="en-US" sz="1200" dirty="0"/>
              <a:t>Cockpit setting</a:t>
            </a:r>
          </a:p>
        </p:txBody>
      </p:sp>
    </p:spTree>
    <p:extLst>
      <p:ext uri="{BB962C8B-B14F-4D97-AF65-F5344CB8AC3E}">
        <p14:creationId xmlns:p14="http://schemas.microsoft.com/office/powerpoint/2010/main" val="42904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E523BF-102D-9A92-A1D4-DB77EEF5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8" y="2474298"/>
            <a:ext cx="6202129" cy="2777926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8411212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Prep </a:t>
            </a:r>
            <a:r>
              <a:rPr lang="en-US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GoGreen</a:t>
            </a: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Goal Distribution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6A55-2831-904F-9B96-165D21798E84}"/>
              </a:ext>
            </a:extLst>
          </p:cNvPr>
          <p:cNvSpPr txBox="1"/>
          <p:nvPr/>
        </p:nvSpPr>
        <p:spPr>
          <a:xfrm>
            <a:off x="703168" y="1765147"/>
            <a:ext cx="66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Before Go Live, we set up GG with Goals and a target.</a:t>
            </a:r>
          </a:p>
          <a:p>
            <a:r>
              <a:rPr lang="en-US" sz="1200" i="1" dirty="0"/>
              <a:t>100% completeness, so that the user only needs to make adjustments and not start from zero.</a:t>
            </a:r>
            <a:endParaRPr lang="en-DE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F857-FF07-4067-21BC-8EA8D676BCC5}"/>
              </a:ext>
            </a:extLst>
          </p:cNvPr>
          <p:cNvSpPr txBox="1"/>
          <p:nvPr/>
        </p:nvSpPr>
        <p:spPr>
          <a:xfrm>
            <a:off x="7357872" y="2413337"/>
            <a:ext cx="370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Step 1. Create Goals in the Goal Distribution</a:t>
            </a:r>
          </a:p>
          <a:p>
            <a:pPr marL="228600" indent="-228600">
              <a:buAutoNum type="arabicPeriod"/>
            </a:pPr>
            <a:r>
              <a:rPr lang="en-US" sz="1200" dirty="0"/>
              <a:t>Go to the navigation list, select Goal Distribution</a:t>
            </a:r>
          </a:p>
          <a:p>
            <a:pPr marL="228600" indent="-228600">
              <a:buAutoNum type="arabicPeriod"/>
            </a:pPr>
            <a:r>
              <a:rPr lang="en-US" sz="1200" dirty="0"/>
              <a:t>Select “Complete settings by resource”</a:t>
            </a:r>
          </a:p>
          <a:p>
            <a:pPr marL="228600" indent="-228600">
              <a:buAutoNum type="arabicPeriod"/>
            </a:pPr>
            <a:endParaRPr lang="en-DE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BCCF4-23A4-F15E-EBBA-C921F2CCA551}"/>
              </a:ext>
            </a:extLst>
          </p:cNvPr>
          <p:cNvSpPr/>
          <p:nvPr/>
        </p:nvSpPr>
        <p:spPr>
          <a:xfrm>
            <a:off x="4185745" y="3034862"/>
            <a:ext cx="2144110" cy="4808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2EFDF-5B7B-7D0E-996C-4BD5CB833EEE}"/>
              </a:ext>
            </a:extLst>
          </p:cNvPr>
          <p:cNvSpPr/>
          <p:nvPr/>
        </p:nvSpPr>
        <p:spPr>
          <a:xfrm>
            <a:off x="940324" y="3120344"/>
            <a:ext cx="1290497" cy="3953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94C67D-F529-FDA5-CECC-6DE4D5C5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765" y="3720661"/>
            <a:ext cx="4302871" cy="29245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AA6228-EA0D-9A91-0BAA-12101DBBFC2A}"/>
              </a:ext>
            </a:extLst>
          </p:cNvPr>
          <p:cNvSpPr/>
          <p:nvPr/>
        </p:nvSpPr>
        <p:spPr>
          <a:xfrm>
            <a:off x="9682655" y="5394434"/>
            <a:ext cx="951186" cy="1865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2B32CB7B-A5EC-6B2C-3F12-36A28E2D9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322380" y="3392704"/>
            <a:ext cx="370491" cy="370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A72AAA-1581-C789-EAAA-33771EF368B0}"/>
              </a:ext>
            </a:extLst>
          </p:cNvPr>
          <p:cNvSpPr txBox="1"/>
          <p:nvPr/>
        </p:nvSpPr>
        <p:spPr>
          <a:xfrm>
            <a:off x="4322380" y="3755314"/>
            <a:ext cx="119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</a:rPr>
              <a:t>Click to enter the objectives</a:t>
            </a:r>
            <a:endParaRPr lang="en-DE" sz="1200" b="1" i="1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E1BF8C-5691-2E7E-55F8-93350041B430}"/>
              </a:ext>
            </a:extLst>
          </p:cNvPr>
          <p:cNvSpPr txBox="1"/>
          <p:nvPr/>
        </p:nvSpPr>
        <p:spPr>
          <a:xfrm>
            <a:off x="821881" y="5499710"/>
            <a:ext cx="370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Step 2. Set goal</a:t>
            </a:r>
          </a:p>
          <a:p>
            <a:r>
              <a:rPr lang="en-US" sz="1200" dirty="0"/>
              <a:t>Follow the steps and make a reduction for the current year of 5% as an example for min. one resource as reference point</a:t>
            </a:r>
          </a:p>
          <a:p>
            <a:pPr marL="228600" indent="-228600">
              <a:buAutoNum type="arabicPeriod"/>
            </a:pPr>
            <a:endParaRPr lang="en-DE" sz="1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311407-0F44-9556-A285-3E62B122A2C1}"/>
              </a:ext>
            </a:extLst>
          </p:cNvPr>
          <p:cNvSpPr/>
          <p:nvPr/>
        </p:nvSpPr>
        <p:spPr>
          <a:xfrm>
            <a:off x="10886090" y="225896"/>
            <a:ext cx="983199" cy="61345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5 </a:t>
            </a:r>
          </a:p>
          <a:p>
            <a:pPr algn="ctr"/>
            <a:r>
              <a:rPr lang="en-US" sz="1200" dirty="0"/>
              <a:t>Prep</a:t>
            </a:r>
          </a:p>
          <a:p>
            <a:pPr algn="ctr"/>
            <a:r>
              <a:rPr lang="en-US" sz="1200" dirty="0" err="1"/>
              <a:t>GoGreen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150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F8CE87-DA07-4C48-50E0-6AA81916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7"/>
          <a:stretch/>
        </p:blipFill>
        <p:spPr>
          <a:xfrm>
            <a:off x="518376" y="2413337"/>
            <a:ext cx="3386465" cy="24706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8411212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Prep </a:t>
            </a:r>
            <a:r>
              <a:rPr lang="en-US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GoGreen</a:t>
            </a: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Forecast/Planning setup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F857-FF07-4067-21BC-8EA8D676BCC5}"/>
              </a:ext>
            </a:extLst>
          </p:cNvPr>
          <p:cNvSpPr txBox="1"/>
          <p:nvPr/>
        </p:nvSpPr>
        <p:spPr>
          <a:xfrm>
            <a:off x="7357872" y="2413337"/>
            <a:ext cx="370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Step 1. Create a forecast</a:t>
            </a:r>
          </a:p>
          <a:p>
            <a:pPr marL="228600" indent="-228600">
              <a:buAutoNum type="arabicPeriod"/>
            </a:pPr>
            <a:r>
              <a:rPr lang="en-US" sz="1200" dirty="0"/>
              <a:t>Go to the navigation list, select Planning setup</a:t>
            </a:r>
          </a:p>
          <a:p>
            <a:pPr marL="228600" indent="-228600">
              <a:buAutoNum type="arabicPeriod"/>
            </a:pPr>
            <a:r>
              <a:rPr lang="en-US" sz="1200" dirty="0"/>
              <a:t>Connect GL accounts under tools</a:t>
            </a:r>
          </a:p>
          <a:p>
            <a:pPr marL="228600" indent="-228600">
              <a:buAutoNum type="arabicPeriod"/>
            </a:pPr>
            <a:r>
              <a:rPr lang="en-US" sz="1200" dirty="0"/>
              <a:t>Submit a forecast</a:t>
            </a:r>
          </a:p>
          <a:p>
            <a:pPr marL="228600" indent="-228600">
              <a:buAutoNum type="arabicPeriod"/>
            </a:pPr>
            <a:endParaRPr lang="en-DE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BCCF4-23A4-F15E-EBBA-C921F2CCA551}"/>
              </a:ext>
            </a:extLst>
          </p:cNvPr>
          <p:cNvSpPr/>
          <p:nvPr/>
        </p:nvSpPr>
        <p:spPr>
          <a:xfrm>
            <a:off x="1442545" y="2479397"/>
            <a:ext cx="2404242" cy="1262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C6E6D-117E-E76F-1F09-1C92888DD4A4}"/>
              </a:ext>
            </a:extLst>
          </p:cNvPr>
          <p:cNvSpPr txBox="1"/>
          <p:nvPr/>
        </p:nvSpPr>
        <p:spPr>
          <a:xfrm>
            <a:off x="703168" y="1765147"/>
            <a:ext cx="950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Before Go Live, we set up GG with a forecast and submitted it to the cockpit – do not connect to P&amp;L before the client gives you an OK</a:t>
            </a:r>
          </a:p>
          <a:p>
            <a:r>
              <a:rPr lang="en-US" sz="1200" i="1" dirty="0"/>
              <a:t>NOTE – You would need to have a minimum one full year of historical data to use comparative data, if there is no historic, use a black template </a:t>
            </a:r>
            <a:endParaRPr lang="en-DE" sz="12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6F9AF0-777C-2398-F1CD-76EBA1BBE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04" y="2400320"/>
            <a:ext cx="3046125" cy="2398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AA6228-EA0D-9A91-0BAA-12101DBBFC2A}"/>
              </a:ext>
            </a:extLst>
          </p:cNvPr>
          <p:cNvSpPr/>
          <p:nvPr/>
        </p:nvSpPr>
        <p:spPr>
          <a:xfrm>
            <a:off x="6597869" y="2400320"/>
            <a:ext cx="244365" cy="169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2EFDF-5B7B-7D0E-996C-4BD5CB833EEE}"/>
              </a:ext>
            </a:extLst>
          </p:cNvPr>
          <p:cNvSpPr/>
          <p:nvPr/>
        </p:nvSpPr>
        <p:spPr>
          <a:xfrm>
            <a:off x="4023283" y="2845676"/>
            <a:ext cx="2913545" cy="16947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9771BB-ACF4-D112-CAC4-F43D7BA7A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765" y="3720661"/>
            <a:ext cx="4302871" cy="29245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7022412-D5A0-BC69-7ACC-83A6F36BB40B}"/>
              </a:ext>
            </a:extLst>
          </p:cNvPr>
          <p:cNvSpPr/>
          <p:nvPr/>
        </p:nvSpPr>
        <p:spPr>
          <a:xfrm>
            <a:off x="9651124" y="5268310"/>
            <a:ext cx="951186" cy="1865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5AE58-C60A-0A59-EDED-6A8CBA2C0E46}"/>
              </a:ext>
            </a:extLst>
          </p:cNvPr>
          <p:cNvSpPr txBox="1"/>
          <p:nvPr/>
        </p:nvSpPr>
        <p:spPr>
          <a:xfrm>
            <a:off x="703168" y="6057826"/>
            <a:ext cx="454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PMI </a:t>
            </a:r>
            <a:r>
              <a:rPr lang="en-US" sz="2000" b="1" dirty="0" err="1">
                <a:solidFill>
                  <a:schemeClr val="tx2"/>
                </a:solidFill>
              </a:rPr>
              <a:t>GoGreen</a:t>
            </a:r>
            <a:r>
              <a:rPr lang="en-US" sz="2000" b="1" dirty="0">
                <a:solidFill>
                  <a:schemeClr val="tx2"/>
                </a:solidFill>
              </a:rPr>
              <a:t> is now ready to Go Live</a:t>
            </a:r>
            <a:endParaRPr lang="en-DE" sz="2000" b="1" dirty="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772780-1111-33D5-B356-AEB74B03570F}"/>
              </a:ext>
            </a:extLst>
          </p:cNvPr>
          <p:cNvSpPr/>
          <p:nvPr/>
        </p:nvSpPr>
        <p:spPr>
          <a:xfrm>
            <a:off x="10886090" y="225896"/>
            <a:ext cx="983199" cy="61345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5 </a:t>
            </a:r>
          </a:p>
          <a:p>
            <a:pPr algn="ctr"/>
            <a:r>
              <a:rPr lang="en-US" sz="1200" dirty="0"/>
              <a:t>Prep</a:t>
            </a:r>
          </a:p>
          <a:p>
            <a:pPr algn="ctr"/>
            <a:r>
              <a:rPr lang="en-US" sz="1200" dirty="0" err="1"/>
              <a:t>GoGreen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21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34704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Go Live/user training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General information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657B1-6B7C-9DA7-1D56-60CF21280AAA}"/>
              </a:ext>
            </a:extLst>
          </p:cNvPr>
          <p:cNvSpPr txBox="1"/>
          <p:nvPr/>
        </p:nvSpPr>
        <p:spPr>
          <a:xfrm>
            <a:off x="703167" y="1765147"/>
            <a:ext cx="673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GoGreen</a:t>
            </a:r>
            <a:r>
              <a:rPr lang="en-US" sz="1400" dirty="0"/>
              <a:t> is a self-learning module.</a:t>
            </a:r>
          </a:p>
          <a:p>
            <a:r>
              <a:rPr lang="en-US" sz="1400" dirty="0"/>
              <a:t>Training sessions are usually a webinar of one hour for cockpit, index and forecast</a:t>
            </a:r>
          </a:p>
          <a:p>
            <a:r>
              <a:rPr lang="en-US" sz="1400" dirty="0"/>
              <a:t>Training focus: Forecast/Planning </a:t>
            </a:r>
          </a:p>
          <a:p>
            <a:r>
              <a:rPr lang="en-US" sz="1200" i="1" dirty="0"/>
              <a:t>  </a:t>
            </a:r>
            <a:endParaRPr lang="en-DE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210DA-E78D-F94E-1861-83340152C203}"/>
              </a:ext>
            </a:extLst>
          </p:cNvPr>
          <p:cNvSpPr txBox="1"/>
          <p:nvPr/>
        </p:nvSpPr>
        <p:spPr>
          <a:xfrm>
            <a:off x="703167" y="2688477"/>
            <a:ext cx="58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 the Goal Distribution together with the client first time</a:t>
            </a:r>
          </a:p>
          <a:p>
            <a:r>
              <a:rPr lang="en-US" sz="1400" dirty="0"/>
              <a:t>Time: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200" i="1" dirty="0"/>
              <a:t>  </a:t>
            </a:r>
            <a:endParaRPr lang="en-DE" sz="1200" i="1" dirty="0"/>
          </a:p>
        </p:txBody>
      </p:sp>
      <p:sp>
        <p:nvSpPr>
          <p:cNvPr id="17" name="About…">
            <a:extLst>
              <a:ext uri="{FF2B5EF4-FFF2-40B4-BE49-F238E27FC236}">
                <a16:creationId xmlns:a16="http://schemas.microsoft.com/office/drawing/2014/main" id="{F74F45B6-B0E8-08F0-1F7A-A4992A7967A7}"/>
              </a:ext>
            </a:extLst>
          </p:cNvPr>
          <p:cNvSpPr/>
          <p:nvPr/>
        </p:nvSpPr>
        <p:spPr>
          <a:xfrm>
            <a:off x="703167" y="3959210"/>
            <a:ext cx="107003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Go Live/user training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Invite and Participants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60DBF-3FE5-5A80-8D22-D6BF270A143D}"/>
              </a:ext>
            </a:extLst>
          </p:cNvPr>
          <p:cNvSpPr txBox="1"/>
          <p:nvPr/>
        </p:nvSpPr>
        <p:spPr>
          <a:xfrm>
            <a:off x="669726" y="4535137"/>
            <a:ext cx="42254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Send out invites to Team sessions 2 weeks before Go Live </a:t>
            </a:r>
          </a:p>
          <a:p>
            <a:r>
              <a:rPr lang="en-US" sz="1200" dirty="0"/>
              <a:t> </a:t>
            </a:r>
          </a:p>
          <a:p>
            <a:r>
              <a:rPr lang="en-US" sz="1200" b="1" dirty="0"/>
              <a:t>Participants</a:t>
            </a:r>
          </a:p>
          <a:p>
            <a:r>
              <a:rPr lang="en-US" sz="1200" dirty="0"/>
              <a:t>Sustainability manager – GG Owner</a:t>
            </a:r>
          </a:p>
          <a:p>
            <a:r>
              <a:rPr lang="en-US" sz="1200" dirty="0"/>
              <a:t>General Manager – GG responsible </a:t>
            </a:r>
          </a:p>
          <a:p>
            <a:r>
              <a:rPr lang="en-US" sz="1200" dirty="0"/>
              <a:t>Controller – Forecast owner</a:t>
            </a:r>
          </a:p>
          <a:p>
            <a:r>
              <a:rPr lang="en-US" sz="1200" dirty="0"/>
              <a:t>Maintenance – cockpit owner</a:t>
            </a:r>
          </a:p>
          <a:p>
            <a:r>
              <a:rPr lang="en-US" sz="1200" dirty="0"/>
              <a:t>Head Chef – cockpit owner</a:t>
            </a:r>
          </a:p>
          <a:p>
            <a:r>
              <a:rPr lang="en-US" sz="1200" dirty="0"/>
              <a:t>Housekeeping – cockpit owner</a:t>
            </a:r>
          </a:p>
          <a:p>
            <a:r>
              <a:rPr lang="en-US" sz="1200" dirty="0"/>
              <a:t>Front Office - contributor</a:t>
            </a:r>
          </a:p>
          <a:p>
            <a:endParaRPr lang="en-DE" sz="1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4EA910-50AC-6B1A-44C4-AFCAB7EAF59F}"/>
              </a:ext>
            </a:extLst>
          </p:cNvPr>
          <p:cNvSpPr/>
          <p:nvPr/>
        </p:nvSpPr>
        <p:spPr>
          <a:xfrm>
            <a:off x="10904035" y="196020"/>
            <a:ext cx="999049" cy="64332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6</a:t>
            </a:r>
          </a:p>
          <a:p>
            <a:pPr algn="ctr"/>
            <a:r>
              <a:rPr lang="en-US" sz="1200" dirty="0"/>
              <a:t>User onboarding</a:t>
            </a:r>
          </a:p>
        </p:txBody>
      </p:sp>
    </p:spTree>
    <p:extLst>
      <p:ext uri="{BB962C8B-B14F-4D97-AF65-F5344CB8AC3E}">
        <p14:creationId xmlns:p14="http://schemas.microsoft.com/office/powerpoint/2010/main" val="359814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34704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Go Live/user training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Timeline &amp; steps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6A55-2831-904F-9B96-165D21798E84}"/>
              </a:ext>
            </a:extLst>
          </p:cNvPr>
          <p:cNvSpPr txBox="1"/>
          <p:nvPr/>
        </p:nvSpPr>
        <p:spPr>
          <a:xfrm>
            <a:off x="703168" y="1765147"/>
            <a:ext cx="293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The </a:t>
            </a:r>
            <a:r>
              <a:rPr lang="en-US" sz="1200" i="1" dirty="0" err="1"/>
              <a:t>GoGreen</a:t>
            </a:r>
            <a:r>
              <a:rPr lang="en-US" sz="1200" i="1" dirty="0"/>
              <a:t> is a self-learning module.</a:t>
            </a:r>
          </a:p>
          <a:p>
            <a:r>
              <a:rPr lang="en-US" sz="1200" i="1" dirty="0"/>
              <a:t>Training is a webinar one hour</a:t>
            </a:r>
          </a:p>
          <a:p>
            <a:r>
              <a:rPr lang="en-US" sz="1200" i="1" dirty="0"/>
              <a:t>Training focus: Forecast/Planning </a:t>
            </a:r>
          </a:p>
          <a:p>
            <a:r>
              <a:rPr lang="en-US" sz="1200" i="1" dirty="0"/>
              <a:t>  </a:t>
            </a:r>
            <a:endParaRPr lang="en-DE" sz="1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6AD241-2794-2EE5-66AC-FA77F9C18F7A}"/>
              </a:ext>
            </a:extLst>
          </p:cNvPr>
          <p:cNvSpPr/>
          <p:nvPr/>
        </p:nvSpPr>
        <p:spPr bwMode="auto">
          <a:xfrm>
            <a:off x="8016766" y="5495472"/>
            <a:ext cx="1141832" cy="78258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751C6-56AD-A43D-2DF5-3452407C4525}"/>
              </a:ext>
            </a:extLst>
          </p:cNvPr>
          <p:cNvSpPr/>
          <p:nvPr/>
        </p:nvSpPr>
        <p:spPr bwMode="auto">
          <a:xfrm>
            <a:off x="8615862" y="4881788"/>
            <a:ext cx="1085473" cy="810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F3CE34-C77F-6FBF-914B-30BBC329EE1B}"/>
              </a:ext>
            </a:extLst>
          </p:cNvPr>
          <p:cNvSpPr/>
          <p:nvPr/>
        </p:nvSpPr>
        <p:spPr bwMode="auto">
          <a:xfrm>
            <a:off x="9190183" y="4268063"/>
            <a:ext cx="1136709" cy="810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1E55-99D7-2749-FC94-03EA3F1A92F9}"/>
              </a:ext>
            </a:extLst>
          </p:cNvPr>
          <p:cNvSpPr/>
          <p:nvPr/>
        </p:nvSpPr>
        <p:spPr bwMode="auto">
          <a:xfrm>
            <a:off x="9699485" y="3694987"/>
            <a:ext cx="1136710" cy="8304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4E103D8-7EA0-A88F-50D1-5E425790F56E}"/>
              </a:ext>
            </a:extLst>
          </p:cNvPr>
          <p:cNvSpPr/>
          <p:nvPr/>
        </p:nvSpPr>
        <p:spPr bwMode="auto">
          <a:xfrm>
            <a:off x="9669197" y="3025377"/>
            <a:ext cx="1423938" cy="1076734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6">
              <a:lumMod val="50000"/>
            </a:schemeClr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B31FBD-EEBF-5B38-2A6E-FCC91CEC1094}"/>
              </a:ext>
            </a:extLst>
          </p:cNvPr>
          <p:cNvSpPr/>
          <p:nvPr/>
        </p:nvSpPr>
        <p:spPr>
          <a:xfrm>
            <a:off x="8143377" y="5874542"/>
            <a:ext cx="479131" cy="249569"/>
          </a:xfrm>
          <a:custGeom>
            <a:avLst/>
            <a:gdLst>
              <a:gd name="connsiteX0" fmla="*/ 612510 w 1060543"/>
              <a:gd name="connsiteY0" fmla="*/ 101502 h 709438"/>
              <a:gd name="connsiteX1" fmla="*/ 746089 w 1060543"/>
              <a:gd name="connsiteY1" fmla="*/ 117600 h 709438"/>
              <a:gd name="connsiteX2" fmla="*/ 831733 w 1060543"/>
              <a:gd name="connsiteY2" fmla="*/ 217305 h 709438"/>
              <a:gd name="connsiteX3" fmla="*/ 831733 w 1060543"/>
              <a:gd name="connsiteY3" fmla="*/ 658307 h 709438"/>
              <a:gd name="connsiteX4" fmla="*/ 780602 w 1060543"/>
              <a:gd name="connsiteY4" fmla="*/ 709438 h 709438"/>
              <a:gd name="connsiteX5" fmla="*/ 729472 w 1060543"/>
              <a:gd name="connsiteY5" fmla="*/ 658307 h 709438"/>
              <a:gd name="connsiteX6" fmla="*/ 729472 w 1060543"/>
              <a:gd name="connsiteY6" fmla="*/ 325958 h 709438"/>
              <a:gd name="connsiteX7" fmla="*/ 477653 w 1060543"/>
              <a:gd name="connsiteY7" fmla="*/ 325958 h 709438"/>
              <a:gd name="connsiteX8" fmla="*/ 579915 w 1060543"/>
              <a:gd name="connsiteY8" fmla="*/ 398819 h 709438"/>
              <a:gd name="connsiteX9" fmla="*/ 595254 w 1060543"/>
              <a:gd name="connsiteY9" fmla="*/ 464011 h 709438"/>
              <a:gd name="connsiteX10" fmla="*/ 480210 w 1060543"/>
              <a:gd name="connsiteY10" fmla="*/ 681316 h 709438"/>
              <a:gd name="connsiteX11" fmla="*/ 435470 w 1060543"/>
              <a:gd name="connsiteY11" fmla="*/ 708160 h 709438"/>
              <a:gd name="connsiteX12" fmla="*/ 411183 w 1060543"/>
              <a:gd name="connsiteY12" fmla="*/ 701768 h 709438"/>
              <a:gd name="connsiteX13" fmla="*/ 389453 w 1060543"/>
              <a:gd name="connsiteY13" fmla="*/ 632742 h 709438"/>
              <a:gd name="connsiteX14" fmla="*/ 482766 w 1060543"/>
              <a:gd name="connsiteY14" fmla="*/ 455063 h 709438"/>
              <a:gd name="connsiteX15" fmla="*/ 344714 w 1060543"/>
              <a:gd name="connsiteY15" fmla="*/ 355358 h 709438"/>
              <a:gd name="connsiteX16" fmla="*/ 344714 w 1060543"/>
              <a:gd name="connsiteY16" fmla="*/ 541985 h 709438"/>
              <a:gd name="connsiteX17" fmla="*/ 315314 w 1060543"/>
              <a:gd name="connsiteY17" fmla="*/ 588003 h 709438"/>
              <a:gd name="connsiteX18" fmla="*/ 72442 w 1060543"/>
              <a:gd name="connsiteY18" fmla="*/ 703047 h 709438"/>
              <a:gd name="connsiteX19" fmla="*/ 50712 w 1060543"/>
              <a:gd name="connsiteY19" fmla="*/ 708160 h 709438"/>
              <a:gd name="connsiteX20" fmla="*/ 4694 w 1060543"/>
              <a:gd name="connsiteY20" fmla="*/ 678760 h 709438"/>
              <a:gd name="connsiteX21" fmla="*/ 28981 w 1060543"/>
              <a:gd name="connsiteY21" fmla="*/ 611012 h 709438"/>
              <a:gd name="connsiteX22" fmla="*/ 242452 w 1060543"/>
              <a:gd name="connsiteY22" fmla="*/ 510029 h 709438"/>
              <a:gd name="connsiteX23" fmla="*/ 242452 w 1060543"/>
              <a:gd name="connsiteY23" fmla="*/ 295280 h 709438"/>
              <a:gd name="connsiteX24" fmla="*/ 307644 w 1060543"/>
              <a:gd name="connsiteY24" fmla="*/ 191739 h 709438"/>
              <a:gd name="connsiteX25" fmla="*/ 612510 w 1060543"/>
              <a:gd name="connsiteY25" fmla="*/ 101502 h 709438"/>
              <a:gd name="connsiteX26" fmla="*/ 958281 w 1060543"/>
              <a:gd name="connsiteY26" fmla="*/ 0 h 709438"/>
              <a:gd name="connsiteX27" fmla="*/ 1060543 w 1060543"/>
              <a:gd name="connsiteY27" fmla="*/ 102262 h 709438"/>
              <a:gd name="connsiteX28" fmla="*/ 958281 w 1060543"/>
              <a:gd name="connsiteY28" fmla="*/ 204523 h 709438"/>
              <a:gd name="connsiteX29" fmla="*/ 856019 w 1060543"/>
              <a:gd name="connsiteY29" fmla="*/ 102262 h 709438"/>
              <a:gd name="connsiteX30" fmla="*/ 958281 w 1060543"/>
              <a:gd name="connsiteY30" fmla="*/ 0 h 7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543" h="709438">
                <a:moveTo>
                  <a:pt x="612510" y="101502"/>
                </a:moveTo>
                <a:cubicBezTo>
                  <a:pt x="655492" y="100343"/>
                  <a:pt x="700391" y="104818"/>
                  <a:pt x="746089" y="117600"/>
                </a:cubicBezTo>
                <a:cubicBezTo>
                  <a:pt x="793385" y="125270"/>
                  <a:pt x="830455" y="167452"/>
                  <a:pt x="831733" y="217305"/>
                </a:cubicBezTo>
                <a:lnTo>
                  <a:pt x="831733" y="658307"/>
                </a:lnTo>
                <a:cubicBezTo>
                  <a:pt x="831733" y="686429"/>
                  <a:pt x="808724" y="709438"/>
                  <a:pt x="780602" y="709438"/>
                </a:cubicBezTo>
                <a:cubicBezTo>
                  <a:pt x="752480" y="709438"/>
                  <a:pt x="729472" y="686429"/>
                  <a:pt x="729472" y="658307"/>
                </a:cubicBezTo>
                <a:lnTo>
                  <a:pt x="729472" y="325958"/>
                </a:lnTo>
                <a:lnTo>
                  <a:pt x="477653" y="325958"/>
                </a:lnTo>
                <a:lnTo>
                  <a:pt x="579915" y="398819"/>
                </a:lnTo>
                <a:cubicBezTo>
                  <a:pt x="600367" y="412880"/>
                  <a:pt x="606758" y="441002"/>
                  <a:pt x="595254" y="464011"/>
                </a:cubicBezTo>
                <a:lnTo>
                  <a:pt x="480210" y="681316"/>
                </a:lnTo>
                <a:cubicBezTo>
                  <a:pt x="471262" y="697934"/>
                  <a:pt x="453366" y="708160"/>
                  <a:pt x="435470" y="708160"/>
                </a:cubicBezTo>
                <a:cubicBezTo>
                  <a:pt x="426523" y="708160"/>
                  <a:pt x="418853" y="705603"/>
                  <a:pt x="411183" y="701768"/>
                </a:cubicBezTo>
                <a:cubicBezTo>
                  <a:pt x="385618" y="688986"/>
                  <a:pt x="376670" y="658307"/>
                  <a:pt x="389453" y="632742"/>
                </a:cubicBezTo>
                <a:lnTo>
                  <a:pt x="482766" y="455063"/>
                </a:lnTo>
                <a:lnTo>
                  <a:pt x="344714" y="355358"/>
                </a:lnTo>
                <a:lnTo>
                  <a:pt x="344714" y="541985"/>
                </a:lnTo>
                <a:cubicBezTo>
                  <a:pt x="344714" y="561159"/>
                  <a:pt x="333209" y="579055"/>
                  <a:pt x="315314" y="588003"/>
                </a:cubicBezTo>
                <a:lnTo>
                  <a:pt x="72442" y="703047"/>
                </a:lnTo>
                <a:cubicBezTo>
                  <a:pt x="66051" y="706882"/>
                  <a:pt x="58381" y="708160"/>
                  <a:pt x="50712" y="708160"/>
                </a:cubicBezTo>
                <a:cubicBezTo>
                  <a:pt x="31538" y="708160"/>
                  <a:pt x="13642" y="696655"/>
                  <a:pt x="4694" y="678760"/>
                </a:cubicBezTo>
                <a:cubicBezTo>
                  <a:pt x="-6810" y="653194"/>
                  <a:pt x="3416" y="622516"/>
                  <a:pt x="28981" y="611012"/>
                </a:cubicBezTo>
                <a:lnTo>
                  <a:pt x="242452" y="510029"/>
                </a:lnTo>
                <a:lnTo>
                  <a:pt x="242452" y="295280"/>
                </a:lnTo>
                <a:cubicBezTo>
                  <a:pt x="242452" y="249261"/>
                  <a:pt x="269296" y="210913"/>
                  <a:pt x="307644" y="191739"/>
                </a:cubicBezTo>
                <a:cubicBezTo>
                  <a:pt x="371877" y="159144"/>
                  <a:pt x="483565" y="104977"/>
                  <a:pt x="612510" y="101502"/>
                </a:cubicBezTo>
                <a:close/>
                <a:moveTo>
                  <a:pt x="958281" y="0"/>
                </a:moveTo>
                <a:cubicBezTo>
                  <a:pt x="1014759" y="0"/>
                  <a:pt x="1060543" y="45784"/>
                  <a:pt x="1060543" y="102262"/>
                </a:cubicBezTo>
                <a:cubicBezTo>
                  <a:pt x="1060543" y="158740"/>
                  <a:pt x="1014759" y="204523"/>
                  <a:pt x="958281" y="204523"/>
                </a:cubicBezTo>
                <a:cubicBezTo>
                  <a:pt x="901803" y="204523"/>
                  <a:pt x="856019" y="158740"/>
                  <a:pt x="856019" y="102262"/>
                </a:cubicBezTo>
                <a:cubicBezTo>
                  <a:pt x="856019" y="45784"/>
                  <a:pt x="901803" y="0"/>
                  <a:pt x="958281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D46510-39DA-42AA-8844-181FB0AF7C56}"/>
              </a:ext>
            </a:extLst>
          </p:cNvPr>
          <p:cNvSpPr/>
          <p:nvPr/>
        </p:nvSpPr>
        <p:spPr>
          <a:xfrm>
            <a:off x="8890382" y="5108753"/>
            <a:ext cx="323615" cy="386719"/>
          </a:xfrm>
          <a:custGeom>
            <a:avLst/>
            <a:gdLst>
              <a:gd name="connsiteX0" fmla="*/ 385108 w 716312"/>
              <a:gd name="connsiteY0" fmla="*/ 230088 h 1099310"/>
              <a:gd name="connsiteX1" fmla="*/ 474587 w 716312"/>
              <a:gd name="connsiteY1" fmla="*/ 283775 h 1099310"/>
              <a:gd name="connsiteX2" fmla="*/ 550004 w 716312"/>
              <a:gd name="connsiteY2" fmla="*/ 457619 h 1099310"/>
              <a:gd name="connsiteX3" fmla="*/ 681666 w 716312"/>
              <a:gd name="connsiteY3" fmla="*/ 501081 h 1099310"/>
              <a:gd name="connsiteX4" fmla="*/ 713622 w 716312"/>
              <a:gd name="connsiteY4" fmla="*/ 566273 h 1099310"/>
              <a:gd name="connsiteX5" fmla="*/ 665048 w 716312"/>
              <a:gd name="connsiteY5" fmla="*/ 600786 h 1099310"/>
              <a:gd name="connsiteX6" fmla="*/ 648431 w 716312"/>
              <a:gd name="connsiteY6" fmla="*/ 598230 h 1099310"/>
              <a:gd name="connsiteX7" fmla="*/ 495039 w 716312"/>
              <a:gd name="connsiteY7" fmla="*/ 547099 h 1099310"/>
              <a:gd name="connsiteX8" fmla="*/ 464360 w 716312"/>
              <a:gd name="connsiteY8" fmla="*/ 518977 h 1099310"/>
              <a:gd name="connsiteX9" fmla="*/ 440073 w 716312"/>
              <a:gd name="connsiteY9" fmla="*/ 462732 h 1099310"/>
              <a:gd name="connsiteX10" fmla="*/ 405560 w 716312"/>
              <a:gd name="connsiteY10" fmla="*/ 635299 h 1099310"/>
              <a:gd name="connsiteX11" fmla="*/ 529552 w 716312"/>
              <a:gd name="connsiteY11" fmla="*/ 726056 h 1099310"/>
              <a:gd name="connsiteX12" fmla="*/ 550004 w 716312"/>
              <a:gd name="connsiteY12" fmla="*/ 766961 h 1099310"/>
              <a:gd name="connsiteX13" fmla="*/ 550004 w 716312"/>
              <a:gd name="connsiteY13" fmla="*/ 1048179 h 1099310"/>
              <a:gd name="connsiteX14" fmla="*/ 498874 w 716312"/>
              <a:gd name="connsiteY14" fmla="*/ 1099310 h 1099310"/>
              <a:gd name="connsiteX15" fmla="*/ 447743 w 716312"/>
              <a:gd name="connsiteY15" fmla="*/ 1048179 h 1099310"/>
              <a:gd name="connsiteX16" fmla="*/ 447743 w 716312"/>
              <a:gd name="connsiteY16" fmla="*/ 792526 h 1099310"/>
              <a:gd name="connsiteX17" fmla="*/ 309689 w 716312"/>
              <a:gd name="connsiteY17" fmla="*/ 692821 h 1099310"/>
              <a:gd name="connsiteX18" fmla="*/ 279012 w 716312"/>
              <a:gd name="connsiteY18" fmla="*/ 841100 h 1099310"/>
              <a:gd name="connsiteX19" fmla="*/ 268786 w 716312"/>
              <a:gd name="connsiteY19" fmla="*/ 862831 h 1099310"/>
              <a:gd name="connsiteX20" fmla="*/ 89828 w 716312"/>
              <a:gd name="connsiteY20" fmla="*/ 1080136 h 1099310"/>
              <a:gd name="connsiteX21" fmla="*/ 50201 w 716312"/>
              <a:gd name="connsiteY21" fmla="*/ 1099310 h 1099310"/>
              <a:gd name="connsiteX22" fmla="*/ 18245 w 716312"/>
              <a:gd name="connsiteY22" fmla="*/ 1087805 h 1099310"/>
              <a:gd name="connsiteX23" fmla="*/ 11853 w 716312"/>
              <a:gd name="connsiteY23" fmla="*/ 1016222 h 1099310"/>
              <a:gd name="connsiteX24" fmla="*/ 183141 w 716312"/>
              <a:gd name="connsiteY24" fmla="*/ 807865 h 1099310"/>
              <a:gd name="connsiteX25" fmla="*/ 271342 w 716312"/>
              <a:gd name="connsiteY25" fmla="*/ 377089 h 1099310"/>
              <a:gd name="connsiteX26" fmla="*/ 217655 w 716312"/>
              <a:gd name="connsiteY26" fmla="*/ 397541 h 1099310"/>
              <a:gd name="connsiteX27" fmla="*/ 165245 w 716312"/>
              <a:gd name="connsiteY27" fmla="*/ 530481 h 1099310"/>
              <a:gd name="connsiteX28" fmla="*/ 117949 w 716312"/>
              <a:gd name="connsiteY28" fmla="*/ 562438 h 1099310"/>
              <a:gd name="connsiteX29" fmla="*/ 98775 w 716312"/>
              <a:gd name="connsiteY29" fmla="*/ 558603 h 1099310"/>
              <a:gd name="connsiteX30" fmla="*/ 70654 w 716312"/>
              <a:gd name="connsiteY30" fmla="*/ 492132 h 1099310"/>
              <a:gd name="connsiteX31" fmla="*/ 134567 w 716312"/>
              <a:gd name="connsiteY31" fmla="*/ 338741 h 1099310"/>
              <a:gd name="connsiteX32" fmla="*/ 162689 w 716312"/>
              <a:gd name="connsiteY32" fmla="*/ 310619 h 1099310"/>
              <a:gd name="connsiteX33" fmla="*/ 341646 w 716312"/>
              <a:gd name="connsiteY33" fmla="*/ 240314 h 1099310"/>
              <a:gd name="connsiteX34" fmla="*/ 385108 w 716312"/>
              <a:gd name="connsiteY34" fmla="*/ 230088 h 1099310"/>
              <a:gd name="connsiteX35" fmla="*/ 422178 w 716312"/>
              <a:gd name="connsiteY35" fmla="*/ 0 h 1099310"/>
              <a:gd name="connsiteX36" fmla="*/ 524440 w 716312"/>
              <a:gd name="connsiteY36" fmla="*/ 102261 h 1099310"/>
              <a:gd name="connsiteX37" fmla="*/ 422178 w 716312"/>
              <a:gd name="connsiteY37" fmla="*/ 204524 h 1099310"/>
              <a:gd name="connsiteX38" fmla="*/ 319916 w 716312"/>
              <a:gd name="connsiteY38" fmla="*/ 102261 h 1099310"/>
              <a:gd name="connsiteX39" fmla="*/ 422178 w 716312"/>
              <a:gd name="connsiteY39" fmla="*/ 0 h 10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312" h="1099310">
                <a:moveTo>
                  <a:pt x="385108" y="230088"/>
                </a:moveTo>
                <a:cubicBezTo>
                  <a:pt x="423456" y="230088"/>
                  <a:pt x="456691" y="251819"/>
                  <a:pt x="474587" y="283775"/>
                </a:cubicBezTo>
                <a:cubicBezTo>
                  <a:pt x="477143" y="288888"/>
                  <a:pt x="550004" y="457619"/>
                  <a:pt x="550004" y="457619"/>
                </a:cubicBezTo>
                <a:lnTo>
                  <a:pt x="681666" y="501081"/>
                </a:lnTo>
                <a:cubicBezTo>
                  <a:pt x="708509" y="510029"/>
                  <a:pt x="722570" y="539429"/>
                  <a:pt x="713622" y="566273"/>
                </a:cubicBezTo>
                <a:cubicBezTo>
                  <a:pt x="705953" y="586725"/>
                  <a:pt x="686779" y="600786"/>
                  <a:pt x="665048" y="600786"/>
                </a:cubicBezTo>
                <a:cubicBezTo>
                  <a:pt x="658657" y="600786"/>
                  <a:pt x="653544" y="599508"/>
                  <a:pt x="648431" y="598230"/>
                </a:cubicBezTo>
                <a:lnTo>
                  <a:pt x="495039" y="547099"/>
                </a:lnTo>
                <a:cubicBezTo>
                  <a:pt x="480978" y="541986"/>
                  <a:pt x="470752" y="531760"/>
                  <a:pt x="464360" y="518977"/>
                </a:cubicBezTo>
                <a:lnTo>
                  <a:pt x="440073" y="462732"/>
                </a:lnTo>
                <a:lnTo>
                  <a:pt x="405560" y="635299"/>
                </a:lnTo>
                <a:lnTo>
                  <a:pt x="529552" y="726056"/>
                </a:lnTo>
                <a:cubicBezTo>
                  <a:pt x="542335" y="735004"/>
                  <a:pt x="550004" y="750343"/>
                  <a:pt x="550004" y="766961"/>
                </a:cubicBezTo>
                <a:lnTo>
                  <a:pt x="550004" y="1048179"/>
                </a:lnTo>
                <a:cubicBezTo>
                  <a:pt x="550004" y="1076301"/>
                  <a:pt x="526995" y="1099310"/>
                  <a:pt x="498874" y="1099310"/>
                </a:cubicBezTo>
                <a:cubicBezTo>
                  <a:pt x="470752" y="1099310"/>
                  <a:pt x="447743" y="1076301"/>
                  <a:pt x="447743" y="1048179"/>
                </a:cubicBezTo>
                <a:lnTo>
                  <a:pt x="447743" y="792526"/>
                </a:lnTo>
                <a:lnTo>
                  <a:pt x="309689" y="692821"/>
                </a:lnTo>
                <a:lnTo>
                  <a:pt x="279012" y="841100"/>
                </a:lnTo>
                <a:cubicBezTo>
                  <a:pt x="277734" y="848770"/>
                  <a:pt x="273899" y="856439"/>
                  <a:pt x="268786" y="862831"/>
                </a:cubicBezTo>
                <a:lnTo>
                  <a:pt x="89828" y="1080136"/>
                </a:lnTo>
                <a:cubicBezTo>
                  <a:pt x="79601" y="1092918"/>
                  <a:pt x="65541" y="1099310"/>
                  <a:pt x="50201" y="1099310"/>
                </a:cubicBezTo>
                <a:cubicBezTo>
                  <a:pt x="38697" y="1099310"/>
                  <a:pt x="27193" y="1095475"/>
                  <a:pt x="18245" y="1087805"/>
                </a:cubicBezTo>
                <a:cubicBezTo>
                  <a:pt x="-3486" y="1069910"/>
                  <a:pt x="-6042" y="1037953"/>
                  <a:pt x="11853" y="1016222"/>
                </a:cubicBezTo>
                <a:lnTo>
                  <a:pt x="183141" y="807865"/>
                </a:lnTo>
                <a:lnTo>
                  <a:pt x="271342" y="377089"/>
                </a:lnTo>
                <a:lnTo>
                  <a:pt x="217655" y="397541"/>
                </a:lnTo>
                <a:lnTo>
                  <a:pt x="165245" y="530481"/>
                </a:lnTo>
                <a:cubicBezTo>
                  <a:pt x="157576" y="550934"/>
                  <a:pt x="138402" y="562438"/>
                  <a:pt x="117949" y="562438"/>
                </a:cubicBezTo>
                <a:cubicBezTo>
                  <a:pt x="111558" y="562438"/>
                  <a:pt x="105167" y="561160"/>
                  <a:pt x="98775" y="558603"/>
                </a:cubicBezTo>
                <a:cubicBezTo>
                  <a:pt x="71932" y="548377"/>
                  <a:pt x="60427" y="517699"/>
                  <a:pt x="70654" y="492132"/>
                </a:cubicBezTo>
                <a:lnTo>
                  <a:pt x="134567" y="338741"/>
                </a:lnTo>
                <a:cubicBezTo>
                  <a:pt x="139680" y="325958"/>
                  <a:pt x="149906" y="315732"/>
                  <a:pt x="162689" y="310619"/>
                </a:cubicBezTo>
                <a:lnTo>
                  <a:pt x="341646" y="240314"/>
                </a:lnTo>
                <a:cubicBezTo>
                  <a:pt x="354430" y="233923"/>
                  <a:pt x="369769" y="230088"/>
                  <a:pt x="385108" y="230088"/>
                </a:cubicBezTo>
                <a:close/>
                <a:moveTo>
                  <a:pt x="422178" y="0"/>
                </a:moveTo>
                <a:cubicBezTo>
                  <a:pt x="478656" y="0"/>
                  <a:pt x="524440" y="45784"/>
                  <a:pt x="524440" y="102261"/>
                </a:cubicBezTo>
                <a:cubicBezTo>
                  <a:pt x="524440" y="158740"/>
                  <a:pt x="478656" y="204524"/>
                  <a:pt x="422178" y="204524"/>
                </a:cubicBezTo>
                <a:cubicBezTo>
                  <a:pt x="365700" y="204524"/>
                  <a:pt x="319916" y="158740"/>
                  <a:pt x="319916" y="102261"/>
                </a:cubicBezTo>
                <a:cubicBezTo>
                  <a:pt x="319916" y="45784"/>
                  <a:pt x="365700" y="0"/>
                  <a:pt x="42217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5F825B-7765-A03B-3738-6D659AECC14C}"/>
              </a:ext>
            </a:extLst>
          </p:cNvPr>
          <p:cNvSpPr/>
          <p:nvPr/>
        </p:nvSpPr>
        <p:spPr>
          <a:xfrm>
            <a:off x="9490004" y="4437398"/>
            <a:ext cx="436120" cy="386718"/>
          </a:xfrm>
          <a:custGeom>
            <a:avLst/>
            <a:gdLst>
              <a:gd name="connsiteX0" fmla="*/ 383480 w 965338"/>
              <a:gd name="connsiteY0" fmla="*/ 217305 h 1099308"/>
              <a:gd name="connsiteX1" fmla="*/ 600785 w 965338"/>
              <a:gd name="connsiteY1" fmla="*/ 217305 h 1099308"/>
              <a:gd name="connsiteX2" fmla="*/ 627628 w 965338"/>
              <a:gd name="connsiteY2" fmla="*/ 224975 h 1099308"/>
              <a:gd name="connsiteX3" fmla="*/ 824481 w 965338"/>
              <a:gd name="connsiteY3" fmla="*/ 348966 h 1099308"/>
              <a:gd name="connsiteX4" fmla="*/ 869221 w 965338"/>
              <a:gd name="connsiteY4" fmla="*/ 264601 h 1099308"/>
              <a:gd name="connsiteX5" fmla="*/ 938247 w 965338"/>
              <a:gd name="connsiteY5" fmla="*/ 242870 h 1099308"/>
              <a:gd name="connsiteX6" fmla="*/ 958699 w 965338"/>
              <a:gd name="connsiteY6" fmla="*/ 311897 h 1099308"/>
              <a:gd name="connsiteX7" fmla="*/ 888395 w 965338"/>
              <a:gd name="connsiteY7" fmla="*/ 446115 h 1099308"/>
              <a:gd name="connsiteX8" fmla="*/ 856438 w 965338"/>
              <a:gd name="connsiteY8" fmla="*/ 471680 h 1099308"/>
              <a:gd name="connsiteX9" fmla="*/ 815534 w 965338"/>
              <a:gd name="connsiteY9" fmla="*/ 465289 h 1099308"/>
              <a:gd name="connsiteX10" fmla="*/ 667255 w 965338"/>
              <a:gd name="connsiteY10" fmla="*/ 371975 h 1099308"/>
              <a:gd name="connsiteX11" fmla="*/ 536872 w 965338"/>
              <a:gd name="connsiteY11" fmla="*/ 614846 h 1099308"/>
              <a:gd name="connsiteX12" fmla="*/ 660863 w 965338"/>
              <a:gd name="connsiteY12" fmla="*/ 729890 h 1099308"/>
              <a:gd name="connsiteX13" fmla="*/ 677481 w 965338"/>
              <a:gd name="connsiteY13" fmla="*/ 769516 h 1099308"/>
              <a:gd name="connsiteX14" fmla="*/ 664698 w 965338"/>
              <a:gd name="connsiteY14" fmla="*/ 1050734 h 1099308"/>
              <a:gd name="connsiteX15" fmla="*/ 613568 w 965338"/>
              <a:gd name="connsiteY15" fmla="*/ 1099308 h 1099308"/>
              <a:gd name="connsiteX16" fmla="*/ 611011 w 965338"/>
              <a:gd name="connsiteY16" fmla="*/ 1099308 h 1099308"/>
              <a:gd name="connsiteX17" fmla="*/ 563715 w 965338"/>
              <a:gd name="connsiteY17" fmla="*/ 1045621 h 1099308"/>
              <a:gd name="connsiteX18" fmla="*/ 575220 w 965338"/>
              <a:gd name="connsiteY18" fmla="*/ 788690 h 1099308"/>
              <a:gd name="connsiteX19" fmla="*/ 428219 w 965338"/>
              <a:gd name="connsiteY19" fmla="*/ 651915 h 1099308"/>
              <a:gd name="connsiteX20" fmla="*/ 338740 w 965338"/>
              <a:gd name="connsiteY20" fmla="*/ 816812 h 1099308"/>
              <a:gd name="connsiteX21" fmla="*/ 294001 w 965338"/>
              <a:gd name="connsiteY21" fmla="*/ 843655 h 1099308"/>
              <a:gd name="connsiteX22" fmla="*/ 51131 w 965338"/>
              <a:gd name="connsiteY22" fmla="*/ 843655 h 1099308"/>
              <a:gd name="connsiteX23" fmla="*/ 0 w 965338"/>
              <a:gd name="connsiteY23" fmla="*/ 792525 h 1099308"/>
              <a:gd name="connsiteX24" fmla="*/ 51131 w 965338"/>
              <a:gd name="connsiteY24" fmla="*/ 741394 h 1099308"/>
              <a:gd name="connsiteX25" fmla="*/ 263323 w 965338"/>
              <a:gd name="connsiteY25" fmla="*/ 741394 h 1099308"/>
              <a:gd name="connsiteX26" fmla="*/ 489576 w 965338"/>
              <a:gd name="connsiteY26" fmla="*/ 319566 h 1099308"/>
              <a:gd name="connsiteX27" fmla="*/ 414158 w 965338"/>
              <a:gd name="connsiteY27" fmla="*/ 319566 h 1099308"/>
              <a:gd name="connsiteX28" fmla="*/ 345132 w 965338"/>
              <a:gd name="connsiteY28" fmla="*/ 446115 h 1099308"/>
              <a:gd name="connsiteX29" fmla="*/ 300392 w 965338"/>
              <a:gd name="connsiteY29" fmla="*/ 472958 h 1099308"/>
              <a:gd name="connsiteX30" fmla="*/ 276105 w 965338"/>
              <a:gd name="connsiteY30" fmla="*/ 466567 h 1099308"/>
              <a:gd name="connsiteX31" fmla="*/ 255653 w 965338"/>
              <a:gd name="connsiteY31" fmla="*/ 397540 h 1099308"/>
              <a:gd name="connsiteX32" fmla="*/ 338740 w 965338"/>
              <a:gd name="connsiteY32" fmla="*/ 244149 h 1099308"/>
              <a:gd name="connsiteX33" fmla="*/ 383480 w 965338"/>
              <a:gd name="connsiteY33" fmla="*/ 217305 h 1099308"/>
              <a:gd name="connsiteX34" fmla="*/ 690263 w 965338"/>
              <a:gd name="connsiteY34" fmla="*/ 0 h 1099308"/>
              <a:gd name="connsiteX35" fmla="*/ 792525 w 965338"/>
              <a:gd name="connsiteY35" fmla="*/ 102262 h 1099308"/>
              <a:gd name="connsiteX36" fmla="*/ 690263 w 965338"/>
              <a:gd name="connsiteY36" fmla="*/ 204524 h 1099308"/>
              <a:gd name="connsiteX37" fmla="*/ 588002 w 965338"/>
              <a:gd name="connsiteY37" fmla="*/ 102262 h 1099308"/>
              <a:gd name="connsiteX38" fmla="*/ 690263 w 965338"/>
              <a:gd name="connsiteY38" fmla="*/ 0 h 10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338" h="1099308">
                <a:moveTo>
                  <a:pt x="383480" y="217305"/>
                </a:moveTo>
                <a:lnTo>
                  <a:pt x="600785" y="217305"/>
                </a:lnTo>
                <a:cubicBezTo>
                  <a:pt x="611011" y="217305"/>
                  <a:pt x="619959" y="219862"/>
                  <a:pt x="627628" y="224975"/>
                </a:cubicBezTo>
                <a:lnTo>
                  <a:pt x="824481" y="348966"/>
                </a:lnTo>
                <a:lnTo>
                  <a:pt x="869221" y="264601"/>
                </a:lnTo>
                <a:cubicBezTo>
                  <a:pt x="882003" y="239036"/>
                  <a:pt x="912682" y="230088"/>
                  <a:pt x="938247" y="242870"/>
                </a:cubicBezTo>
                <a:cubicBezTo>
                  <a:pt x="963812" y="256931"/>
                  <a:pt x="972760" y="287610"/>
                  <a:pt x="958699" y="311897"/>
                </a:cubicBezTo>
                <a:lnTo>
                  <a:pt x="888395" y="446115"/>
                </a:lnTo>
                <a:cubicBezTo>
                  <a:pt x="882003" y="458897"/>
                  <a:pt x="870499" y="467845"/>
                  <a:pt x="856438" y="471680"/>
                </a:cubicBezTo>
                <a:cubicBezTo>
                  <a:pt x="842377" y="475515"/>
                  <a:pt x="827038" y="472958"/>
                  <a:pt x="815534" y="465289"/>
                </a:cubicBezTo>
                <a:lnTo>
                  <a:pt x="667255" y="371975"/>
                </a:lnTo>
                <a:lnTo>
                  <a:pt x="536872" y="614846"/>
                </a:lnTo>
                <a:lnTo>
                  <a:pt x="660863" y="729890"/>
                </a:lnTo>
                <a:cubicBezTo>
                  <a:pt x="672368" y="740116"/>
                  <a:pt x="678759" y="754177"/>
                  <a:pt x="677481" y="769516"/>
                </a:cubicBezTo>
                <a:lnTo>
                  <a:pt x="664698" y="1050734"/>
                </a:lnTo>
                <a:cubicBezTo>
                  <a:pt x="663420" y="1077578"/>
                  <a:pt x="640411" y="1099308"/>
                  <a:pt x="613568" y="1099308"/>
                </a:cubicBezTo>
                <a:cubicBezTo>
                  <a:pt x="612289" y="1099308"/>
                  <a:pt x="612289" y="1099308"/>
                  <a:pt x="611011" y="1099308"/>
                </a:cubicBezTo>
                <a:cubicBezTo>
                  <a:pt x="582889" y="1098030"/>
                  <a:pt x="561159" y="1073743"/>
                  <a:pt x="563715" y="1045621"/>
                </a:cubicBezTo>
                <a:lnTo>
                  <a:pt x="575220" y="788690"/>
                </a:lnTo>
                <a:lnTo>
                  <a:pt x="428219" y="651915"/>
                </a:lnTo>
                <a:lnTo>
                  <a:pt x="338740" y="816812"/>
                </a:lnTo>
                <a:cubicBezTo>
                  <a:pt x="329793" y="833429"/>
                  <a:pt x="313175" y="843655"/>
                  <a:pt x="294001" y="843655"/>
                </a:cubicBezTo>
                <a:lnTo>
                  <a:pt x="51131" y="843655"/>
                </a:lnTo>
                <a:cubicBezTo>
                  <a:pt x="23009" y="843655"/>
                  <a:pt x="0" y="820646"/>
                  <a:pt x="0" y="792525"/>
                </a:cubicBezTo>
                <a:cubicBezTo>
                  <a:pt x="0" y="764403"/>
                  <a:pt x="23009" y="741394"/>
                  <a:pt x="51131" y="741394"/>
                </a:cubicBezTo>
                <a:lnTo>
                  <a:pt x="263323" y="741394"/>
                </a:lnTo>
                <a:lnTo>
                  <a:pt x="489576" y="319566"/>
                </a:lnTo>
                <a:lnTo>
                  <a:pt x="414158" y="319566"/>
                </a:lnTo>
                <a:lnTo>
                  <a:pt x="345132" y="446115"/>
                </a:lnTo>
                <a:cubicBezTo>
                  <a:pt x="336184" y="462732"/>
                  <a:pt x="318288" y="472958"/>
                  <a:pt x="300392" y="472958"/>
                </a:cubicBezTo>
                <a:cubicBezTo>
                  <a:pt x="292723" y="472958"/>
                  <a:pt x="283775" y="470402"/>
                  <a:pt x="276105" y="466567"/>
                </a:cubicBezTo>
                <a:cubicBezTo>
                  <a:pt x="251818" y="453784"/>
                  <a:pt x="241592" y="421828"/>
                  <a:pt x="255653" y="397540"/>
                </a:cubicBezTo>
                <a:lnTo>
                  <a:pt x="338740" y="244149"/>
                </a:lnTo>
                <a:cubicBezTo>
                  <a:pt x="347688" y="227531"/>
                  <a:pt x="364306" y="217305"/>
                  <a:pt x="383480" y="217305"/>
                </a:cubicBezTo>
                <a:close/>
                <a:moveTo>
                  <a:pt x="690263" y="0"/>
                </a:moveTo>
                <a:cubicBezTo>
                  <a:pt x="746742" y="0"/>
                  <a:pt x="792525" y="45784"/>
                  <a:pt x="792525" y="102262"/>
                </a:cubicBezTo>
                <a:cubicBezTo>
                  <a:pt x="792525" y="158740"/>
                  <a:pt x="746742" y="204524"/>
                  <a:pt x="690263" y="204524"/>
                </a:cubicBezTo>
                <a:cubicBezTo>
                  <a:pt x="633786" y="204524"/>
                  <a:pt x="588002" y="158740"/>
                  <a:pt x="588002" y="102262"/>
                </a:cubicBezTo>
                <a:cubicBezTo>
                  <a:pt x="588002" y="45784"/>
                  <a:pt x="633786" y="0"/>
                  <a:pt x="690263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 descr="Trophy">
            <a:extLst>
              <a:ext uri="{FF2B5EF4-FFF2-40B4-BE49-F238E27FC236}">
                <a16:creationId xmlns:a16="http://schemas.microsoft.com/office/drawing/2014/main" id="{BB835132-AD32-78FA-976D-ED2852C9F8B4}"/>
              </a:ext>
            </a:extLst>
          </p:cNvPr>
          <p:cNvSpPr/>
          <p:nvPr/>
        </p:nvSpPr>
        <p:spPr>
          <a:xfrm rot="391332">
            <a:off x="10231611" y="3494455"/>
            <a:ext cx="299111" cy="208391"/>
          </a:xfrm>
          <a:custGeom>
            <a:avLst/>
            <a:gdLst>
              <a:gd name="connsiteX0" fmla="*/ 765681 w 894785"/>
              <a:gd name="connsiteY0" fmla="*/ 485741 h 997047"/>
              <a:gd name="connsiteX1" fmla="*/ 586724 w 894785"/>
              <a:gd name="connsiteY1" fmla="*/ 571385 h 997047"/>
              <a:gd name="connsiteX2" fmla="*/ 663420 w 894785"/>
              <a:gd name="connsiteY2" fmla="*/ 493411 h 997047"/>
              <a:gd name="connsiteX3" fmla="*/ 692820 w 894785"/>
              <a:gd name="connsiteY3" fmla="*/ 455063 h 997047"/>
              <a:gd name="connsiteX4" fmla="*/ 727333 w 894785"/>
              <a:gd name="connsiteY4" fmla="*/ 333627 h 997047"/>
              <a:gd name="connsiteX5" fmla="*/ 727333 w 894785"/>
              <a:gd name="connsiteY5" fmla="*/ 167453 h 997047"/>
              <a:gd name="connsiteX6" fmla="*/ 816812 w 894785"/>
              <a:gd name="connsiteY6" fmla="*/ 167453 h 997047"/>
              <a:gd name="connsiteX7" fmla="*/ 816812 w 894785"/>
              <a:gd name="connsiteY7" fmla="*/ 361749 h 997047"/>
              <a:gd name="connsiteX8" fmla="*/ 765681 w 894785"/>
              <a:gd name="connsiteY8" fmla="*/ 485741 h 997047"/>
              <a:gd name="connsiteX9" fmla="*/ 130383 w 894785"/>
              <a:gd name="connsiteY9" fmla="*/ 485741 h 997047"/>
              <a:gd name="connsiteX10" fmla="*/ 76696 w 894785"/>
              <a:gd name="connsiteY10" fmla="*/ 361749 h 997047"/>
              <a:gd name="connsiteX11" fmla="*/ 76696 w 894785"/>
              <a:gd name="connsiteY11" fmla="*/ 166175 h 997047"/>
              <a:gd name="connsiteX12" fmla="*/ 166175 w 894785"/>
              <a:gd name="connsiteY12" fmla="*/ 166175 h 997047"/>
              <a:gd name="connsiteX13" fmla="*/ 166175 w 894785"/>
              <a:gd name="connsiteY13" fmla="*/ 332349 h 997047"/>
              <a:gd name="connsiteX14" fmla="*/ 200688 w 894785"/>
              <a:gd name="connsiteY14" fmla="*/ 453784 h 997047"/>
              <a:gd name="connsiteX15" fmla="*/ 230088 w 894785"/>
              <a:gd name="connsiteY15" fmla="*/ 492132 h 997047"/>
              <a:gd name="connsiteX16" fmla="*/ 306784 w 894785"/>
              <a:gd name="connsiteY16" fmla="*/ 570106 h 997047"/>
              <a:gd name="connsiteX17" fmla="*/ 130383 w 894785"/>
              <a:gd name="connsiteY17" fmla="*/ 485741 h 997047"/>
              <a:gd name="connsiteX18" fmla="*/ 894786 w 894785"/>
              <a:gd name="connsiteY18" fmla="*/ 357914 h 997047"/>
              <a:gd name="connsiteX19" fmla="*/ 894786 w 894785"/>
              <a:gd name="connsiteY19" fmla="*/ 89479 h 997047"/>
              <a:gd name="connsiteX20" fmla="*/ 728611 w 894785"/>
              <a:gd name="connsiteY20" fmla="*/ 89479 h 997047"/>
              <a:gd name="connsiteX21" fmla="*/ 728611 w 894785"/>
              <a:gd name="connsiteY21" fmla="*/ 0 h 997047"/>
              <a:gd name="connsiteX22" fmla="*/ 447393 w 894785"/>
              <a:gd name="connsiteY22" fmla="*/ 0 h 997047"/>
              <a:gd name="connsiteX23" fmla="*/ 166175 w 894785"/>
              <a:gd name="connsiteY23" fmla="*/ 0 h 997047"/>
              <a:gd name="connsiteX24" fmla="*/ 166175 w 894785"/>
              <a:gd name="connsiteY24" fmla="*/ 89479 h 997047"/>
              <a:gd name="connsiteX25" fmla="*/ 0 w 894785"/>
              <a:gd name="connsiteY25" fmla="*/ 89479 h 997047"/>
              <a:gd name="connsiteX26" fmla="*/ 0 w 894785"/>
              <a:gd name="connsiteY26" fmla="*/ 356636 h 997047"/>
              <a:gd name="connsiteX27" fmla="*/ 72861 w 894785"/>
              <a:gd name="connsiteY27" fmla="*/ 535593 h 997047"/>
              <a:gd name="connsiteX28" fmla="*/ 378367 w 894785"/>
              <a:gd name="connsiteY28" fmla="*/ 650637 h 997047"/>
              <a:gd name="connsiteX29" fmla="*/ 396262 w 894785"/>
              <a:gd name="connsiteY29" fmla="*/ 714551 h 997047"/>
              <a:gd name="connsiteX30" fmla="*/ 396262 w 894785"/>
              <a:gd name="connsiteY30" fmla="*/ 880725 h 997047"/>
              <a:gd name="connsiteX31" fmla="*/ 332349 w 894785"/>
              <a:gd name="connsiteY31" fmla="*/ 880725 h 997047"/>
              <a:gd name="connsiteX32" fmla="*/ 281218 w 894785"/>
              <a:gd name="connsiteY32" fmla="*/ 931856 h 997047"/>
              <a:gd name="connsiteX33" fmla="*/ 217305 w 894785"/>
              <a:gd name="connsiteY33" fmla="*/ 931856 h 997047"/>
              <a:gd name="connsiteX34" fmla="*/ 166175 w 894785"/>
              <a:gd name="connsiteY34" fmla="*/ 982986 h 997047"/>
              <a:gd name="connsiteX35" fmla="*/ 166175 w 894785"/>
              <a:gd name="connsiteY35" fmla="*/ 1008552 h 997047"/>
              <a:gd name="connsiteX36" fmla="*/ 728611 w 894785"/>
              <a:gd name="connsiteY36" fmla="*/ 1008552 h 997047"/>
              <a:gd name="connsiteX37" fmla="*/ 728611 w 894785"/>
              <a:gd name="connsiteY37" fmla="*/ 982986 h 997047"/>
              <a:gd name="connsiteX38" fmla="*/ 677481 w 894785"/>
              <a:gd name="connsiteY38" fmla="*/ 931856 h 997047"/>
              <a:gd name="connsiteX39" fmla="*/ 613568 w 894785"/>
              <a:gd name="connsiteY39" fmla="*/ 931856 h 997047"/>
              <a:gd name="connsiteX40" fmla="*/ 562437 w 894785"/>
              <a:gd name="connsiteY40" fmla="*/ 880725 h 997047"/>
              <a:gd name="connsiteX41" fmla="*/ 498524 w 894785"/>
              <a:gd name="connsiteY41" fmla="*/ 880725 h 997047"/>
              <a:gd name="connsiteX42" fmla="*/ 498524 w 894785"/>
              <a:gd name="connsiteY42" fmla="*/ 715829 h 997047"/>
              <a:gd name="connsiteX43" fmla="*/ 516419 w 894785"/>
              <a:gd name="connsiteY43" fmla="*/ 651916 h 997047"/>
              <a:gd name="connsiteX44" fmla="*/ 821925 w 894785"/>
              <a:gd name="connsiteY44" fmla="*/ 536872 h 997047"/>
              <a:gd name="connsiteX45" fmla="*/ 894786 w 894785"/>
              <a:gd name="connsiteY45" fmla="*/ 357914 h 9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785" h="997047">
                <a:moveTo>
                  <a:pt x="765681" y="485741"/>
                </a:moveTo>
                <a:cubicBezTo>
                  <a:pt x="720942" y="531759"/>
                  <a:pt x="678759" y="561159"/>
                  <a:pt x="586724" y="571385"/>
                </a:cubicBezTo>
                <a:cubicBezTo>
                  <a:pt x="611011" y="547098"/>
                  <a:pt x="639133" y="522811"/>
                  <a:pt x="663420" y="493411"/>
                </a:cubicBezTo>
                <a:cubicBezTo>
                  <a:pt x="673646" y="481906"/>
                  <a:pt x="692820" y="456341"/>
                  <a:pt x="692820" y="455063"/>
                </a:cubicBezTo>
                <a:cubicBezTo>
                  <a:pt x="714551" y="419271"/>
                  <a:pt x="727333" y="378367"/>
                  <a:pt x="727333" y="333627"/>
                </a:cubicBezTo>
                <a:lnTo>
                  <a:pt x="727333" y="167453"/>
                </a:lnTo>
                <a:lnTo>
                  <a:pt x="816812" y="167453"/>
                </a:lnTo>
                <a:lnTo>
                  <a:pt x="816812" y="361749"/>
                </a:lnTo>
                <a:cubicBezTo>
                  <a:pt x="818090" y="364306"/>
                  <a:pt x="820647" y="428219"/>
                  <a:pt x="765681" y="485741"/>
                </a:cubicBezTo>
                <a:close/>
                <a:moveTo>
                  <a:pt x="130383" y="485741"/>
                </a:moveTo>
                <a:cubicBezTo>
                  <a:pt x="74139" y="428219"/>
                  <a:pt x="76696" y="364306"/>
                  <a:pt x="76696" y="361749"/>
                </a:cubicBezTo>
                <a:lnTo>
                  <a:pt x="76696" y="166175"/>
                </a:lnTo>
                <a:lnTo>
                  <a:pt x="166175" y="166175"/>
                </a:lnTo>
                <a:lnTo>
                  <a:pt x="166175" y="332349"/>
                </a:lnTo>
                <a:cubicBezTo>
                  <a:pt x="166175" y="377088"/>
                  <a:pt x="178957" y="417993"/>
                  <a:pt x="200688" y="453784"/>
                </a:cubicBezTo>
                <a:cubicBezTo>
                  <a:pt x="200688" y="455063"/>
                  <a:pt x="219862" y="481906"/>
                  <a:pt x="230088" y="492132"/>
                </a:cubicBezTo>
                <a:cubicBezTo>
                  <a:pt x="255653" y="521532"/>
                  <a:pt x="282497" y="545819"/>
                  <a:pt x="306784" y="570106"/>
                </a:cubicBezTo>
                <a:cubicBezTo>
                  <a:pt x="217305" y="559880"/>
                  <a:pt x="173844" y="530480"/>
                  <a:pt x="130383" y="485741"/>
                </a:cubicBezTo>
                <a:close/>
                <a:moveTo>
                  <a:pt x="894786" y="357914"/>
                </a:moveTo>
                <a:lnTo>
                  <a:pt x="894786" y="89479"/>
                </a:lnTo>
                <a:lnTo>
                  <a:pt x="728611" y="89479"/>
                </a:lnTo>
                <a:lnTo>
                  <a:pt x="728611" y="0"/>
                </a:lnTo>
                <a:lnTo>
                  <a:pt x="447393" y="0"/>
                </a:lnTo>
                <a:lnTo>
                  <a:pt x="166175" y="0"/>
                </a:lnTo>
                <a:lnTo>
                  <a:pt x="166175" y="89479"/>
                </a:lnTo>
                <a:lnTo>
                  <a:pt x="0" y="89479"/>
                </a:lnTo>
                <a:lnTo>
                  <a:pt x="0" y="356636"/>
                </a:lnTo>
                <a:cubicBezTo>
                  <a:pt x="0" y="369419"/>
                  <a:pt x="0" y="457619"/>
                  <a:pt x="72861" y="535593"/>
                </a:cubicBezTo>
                <a:cubicBezTo>
                  <a:pt x="143166" y="609733"/>
                  <a:pt x="228810" y="648081"/>
                  <a:pt x="378367" y="650637"/>
                </a:cubicBezTo>
                <a:cubicBezTo>
                  <a:pt x="389871" y="669811"/>
                  <a:pt x="396262" y="691542"/>
                  <a:pt x="396262" y="714551"/>
                </a:cubicBezTo>
                <a:lnTo>
                  <a:pt x="396262" y="880725"/>
                </a:lnTo>
                <a:lnTo>
                  <a:pt x="332349" y="880725"/>
                </a:lnTo>
                <a:cubicBezTo>
                  <a:pt x="304227" y="880725"/>
                  <a:pt x="281218" y="903734"/>
                  <a:pt x="281218" y="931856"/>
                </a:cubicBezTo>
                <a:lnTo>
                  <a:pt x="217305" y="931856"/>
                </a:lnTo>
                <a:cubicBezTo>
                  <a:pt x="189183" y="931856"/>
                  <a:pt x="166175" y="954864"/>
                  <a:pt x="166175" y="982986"/>
                </a:cubicBezTo>
                <a:lnTo>
                  <a:pt x="166175" y="1008552"/>
                </a:lnTo>
                <a:lnTo>
                  <a:pt x="728611" y="1008552"/>
                </a:lnTo>
                <a:lnTo>
                  <a:pt x="728611" y="982986"/>
                </a:lnTo>
                <a:cubicBezTo>
                  <a:pt x="728611" y="954864"/>
                  <a:pt x="705603" y="931856"/>
                  <a:pt x="677481" y="931856"/>
                </a:cubicBezTo>
                <a:lnTo>
                  <a:pt x="613568" y="931856"/>
                </a:lnTo>
                <a:cubicBezTo>
                  <a:pt x="613568" y="903734"/>
                  <a:pt x="590559" y="880725"/>
                  <a:pt x="562437" y="880725"/>
                </a:cubicBezTo>
                <a:lnTo>
                  <a:pt x="498524" y="880725"/>
                </a:lnTo>
                <a:lnTo>
                  <a:pt x="498524" y="715829"/>
                </a:lnTo>
                <a:cubicBezTo>
                  <a:pt x="498524" y="692820"/>
                  <a:pt x="504915" y="671089"/>
                  <a:pt x="516419" y="651916"/>
                </a:cubicBezTo>
                <a:cubicBezTo>
                  <a:pt x="665976" y="649359"/>
                  <a:pt x="751620" y="609733"/>
                  <a:pt x="821925" y="536872"/>
                </a:cubicBezTo>
                <a:cubicBezTo>
                  <a:pt x="894786" y="460176"/>
                  <a:pt x="894786" y="370697"/>
                  <a:pt x="894786" y="3579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8E427-CB4D-5F94-43E9-5F434331F2A7}"/>
              </a:ext>
            </a:extLst>
          </p:cNvPr>
          <p:cNvGrpSpPr/>
          <p:nvPr/>
        </p:nvGrpSpPr>
        <p:grpSpPr>
          <a:xfrm>
            <a:off x="7682217" y="4420745"/>
            <a:ext cx="1023773" cy="971125"/>
            <a:chOff x="7468299" y="1280503"/>
            <a:chExt cx="1193024" cy="6107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4DE57A-E108-22E8-F874-0B6406EA668C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F4FECA-2120-0BBD-1BCB-649B8B8FECD9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E51496-D187-F5E5-7B92-1581AFF26E42}"/>
              </a:ext>
            </a:extLst>
          </p:cNvPr>
          <p:cNvGrpSpPr/>
          <p:nvPr/>
        </p:nvGrpSpPr>
        <p:grpSpPr>
          <a:xfrm>
            <a:off x="2978004" y="5322132"/>
            <a:ext cx="3308082" cy="984885"/>
            <a:chOff x="1182344" y="2809923"/>
            <a:chExt cx="2087680" cy="984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1A7EC-3C1D-C764-F69A-44DE66C056B1}"/>
                </a:ext>
              </a:extLst>
            </p:cNvPr>
            <p:cNvSpPr txBox="1"/>
            <p:nvPr/>
          </p:nvSpPr>
          <p:spPr>
            <a:xfrm>
              <a:off x="1182344" y="2809923"/>
              <a:ext cx="2087680" cy="369332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r>
                <a:rPr lang="en-US" b="1" noProof="1">
                  <a:solidFill>
                    <a:schemeClr val="bg2">
                      <a:lumMod val="50000"/>
                    </a:schemeClr>
                  </a:solidFill>
                </a:rPr>
                <a:t>PMI GoGreen Introduction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40D47F-C731-D087-E5AE-77FD53C28B9C}"/>
                </a:ext>
              </a:extLst>
            </p:cNvPr>
            <p:cNvSpPr txBox="1"/>
            <p:nvPr/>
          </p:nvSpPr>
          <p:spPr>
            <a:xfrm>
              <a:off x="1182345" y="3179255"/>
              <a:ext cx="1967718" cy="615553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Time: 30 min, all participants</a:t>
              </a:r>
            </a:p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Joint agreement on the expectations, responsibilities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desired outcomes and how to achieve them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2CCD90-FE39-21FB-B893-2794C02C76C4}"/>
              </a:ext>
            </a:extLst>
          </p:cNvPr>
          <p:cNvGrpSpPr/>
          <p:nvPr/>
        </p:nvGrpSpPr>
        <p:grpSpPr>
          <a:xfrm rot="-10800000" flipH="1" flipV="1">
            <a:off x="6096000" y="3273419"/>
            <a:ext cx="3278587" cy="1415010"/>
            <a:chOff x="7468299" y="1280503"/>
            <a:chExt cx="1193022" cy="6150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A46F84-39E1-22DA-C6A1-0742F97CD15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7468299" y="1280504"/>
              <a:ext cx="1185478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7ECF75-25D2-9C5F-2BFA-356C87C23D7A}"/>
                </a:ext>
              </a:extLst>
            </p:cNvPr>
            <p:cNvCxnSpPr/>
            <p:nvPr/>
          </p:nvCxnSpPr>
          <p:spPr>
            <a:xfrm rot="10800000" flipH="1" flipV="1">
              <a:off x="8645434" y="1280503"/>
              <a:ext cx="15887" cy="61501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A3C46F-EB55-DC0F-5A74-8344B44DB4C3}"/>
              </a:ext>
            </a:extLst>
          </p:cNvPr>
          <p:cNvGrpSpPr/>
          <p:nvPr/>
        </p:nvGrpSpPr>
        <p:grpSpPr>
          <a:xfrm rot="10800000">
            <a:off x="9194038" y="2724883"/>
            <a:ext cx="648714" cy="1397106"/>
            <a:chOff x="8410624" y="2946775"/>
            <a:chExt cx="373895" cy="62451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692806-3CF4-C66D-855A-1BFC266425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29" y="3571289"/>
              <a:ext cx="36729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3708C3D-E79E-13C8-3056-F38B9C7E28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410624" y="2946775"/>
              <a:ext cx="6605" cy="62451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B7049D-9BC0-2351-11E7-697A7A901590}"/>
              </a:ext>
            </a:extLst>
          </p:cNvPr>
          <p:cNvSpPr/>
          <p:nvPr/>
        </p:nvSpPr>
        <p:spPr>
          <a:xfrm>
            <a:off x="10156895" y="3836915"/>
            <a:ext cx="339993" cy="440248"/>
          </a:xfrm>
          <a:custGeom>
            <a:avLst/>
            <a:gdLst>
              <a:gd name="connsiteX0" fmla="*/ 218123 w 435896"/>
              <a:gd name="connsiteY0" fmla="*/ 31266 h 724873"/>
              <a:gd name="connsiteX1" fmla="*/ 280409 w 435896"/>
              <a:gd name="connsiteY1" fmla="*/ 93552 h 724873"/>
              <a:gd name="connsiteX2" fmla="*/ 218123 w 435896"/>
              <a:gd name="connsiteY2" fmla="*/ 155838 h 724873"/>
              <a:gd name="connsiteX3" fmla="*/ 155837 w 435896"/>
              <a:gd name="connsiteY3" fmla="*/ 93552 h 724873"/>
              <a:gd name="connsiteX4" fmla="*/ 218123 w 435896"/>
              <a:gd name="connsiteY4" fmla="*/ 31266 h 724873"/>
              <a:gd name="connsiteX5" fmla="*/ 38468 w 435896"/>
              <a:gd name="connsiteY5" fmla="*/ 901 h 724873"/>
              <a:gd name="connsiteX6" fmla="*/ 57737 w 435896"/>
              <a:gd name="connsiteY6" fmla="*/ 15694 h 724873"/>
              <a:gd name="connsiteX7" fmla="*/ 155838 w 435896"/>
              <a:gd name="connsiteY7" fmla="*/ 182309 h 724873"/>
              <a:gd name="connsiteX8" fmla="*/ 166738 w 435896"/>
              <a:gd name="connsiteY8" fmla="*/ 179195 h 724873"/>
              <a:gd name="connsiteX9" fmla="*/ 218124 w 435896"/>
              <a:gd name="connsiteY9" fmla="*/ 171409 h 724873"/>
              <a:gd name="connsiteX10" fmla="*/ 269510 w 435896"/>
              <a:gd name="connsiteY10" fmla="*/ 179195 h 724873"/>
              <a:gd name="connsiteX11" fmla="*/ 280410 w 435896"/>
              <a:gd name="connsiteY11" fmla="*/ 182309 h 724873"/>
              <a:gd name="connsiteX12" fmla="*/ 378511 w 435896"/>
              <a:gd name="connsiteY12" fmla="*/ 15694 h 724873"/>
              <a:gd name="connsiteX13" fmla="*/ 420554 w 435896"/>
              <a:gd name="connsiteY13" fmla="*/ 4794 h 724873"/>
              <a:gd name="connsiteX14" fmla="*/ 431454 w 435896"/>
              <a:gd name="connsiteY14" fmla="*/ 46837 h 724873"/>
              <a:gd name="connsiteX15" fmla="*/ 295982 w 435896"/>
              <a:gd name="connsiteY15" fmla="*/ 277295 h 724873"/>
              <a:gd name="connsiteX16" fmla="*/ 295982 w 435896"/>
              <a:gd name="connsiteY16" fmla="*/ 482839 h 724873"/>
              <a:gd name="connsiteX17" fmla="*/ 295982 w 435896"/>
              <a:gd name="connsiteY17" fmla="*/ 724873 h 724873"/>
              <a:gd name="connsiteX18" fmla="*/ 233696 w 435896"/>
              <a:gd name="connsiteY18" fmla="*/ 724873 h 724873"/>
              <a:gd name="connsiteX19" fmla="*/ 233696 w 435896"/>
              <a:gd name="connsiteY19" fmla="*/ 451696 h 724873"/>
              <a:gd name="connsiteX20" fmla="*/ 202553 w 435896"/>
              <a:gd name="connsiteY20" fmla="*/ 451696 h 724873"/>
              <a:gd name="connsiteX21" fmla="*/ 202553 w 435896"/>
              <a:gd name="connsiteY21" fmla="*/ 724873 h 724873"/>
              <a:gd name="connsiteX22" fmla="*/ 140267 w 435896"/>
              <a:gd name="connsiteY22" fmla="*/ 724873 h 724873"/>
              <a:gd name="connsiteX23" fmla="*/ 140267 w 435896"/>
              <a:gd name="connsiteY23" fmla="*/ 482839 h 724873"/>
              <a:gd name="connsiteX24" fmla="*/ 140267 w 435896"/>
              <a:gd name="connsiteY24" fmla="*/ 277295 h 724873"/>
              <a:gd name="connsiteX25" fmla="*/ 4794 w 435896"/>
              <a:gd name="connsiteY25" fmla="*/ 46837 h 724873"/>
              <a:gd name="connsiteX26" fmla="*/ 15694 w 435896"/>
              <a:gd name="connsiteY26" fmla="*/ 4794 h 724873"/>
              <a:gd name="connsiteX27" fmla="*/ 38468 w 435896"/>
              <a:gd name="connsiteY27" fmla="*/ 901 h 7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96" h="724873">
                <a:moveTo>
                  <a:pt x="218123" y="31266"/>
                </a:moveTo>
                <a:cubicBezTo>
                  <a:pt x="252523" y="31266"/>
                  <a:pt x="280409" y="59152"/>
                  <a:pt x="280409" y="93552"/>
                </a:cubicBezTo>
                <a:cubicBezTo>
                  <a:pt x="280409" y="127952"/>
                  <a:pt x="252523" y="155838"/>
                  <a:pt x="218123" y="155838"/>
                </a:cubicBezTo>
                <a:cubicBezTo>
                  <a:pt x="183723" y="155838"/>
                  <a:pt x="155837" y="127952"/>
                  <a:pt x="155837" y="93552"/>
                </a:cubicBezTo>
                <a:cubicBezTo>
                  <a:pt x="155837" y="59152"/>
                  <a:pt x="183723" y="31266"/>
                  <a:pt x="218123" y="31266"/>
                </a:cubicBezTo>
                <a:close/>
                <a:moveTo>
                  <a:pt x="38468" y="901"/>
                </a:moveTo>
                <a:cubicBezTo>
                  <a:pt x="46059" y="2847"/>
                  <a:pt x="53066" y="7908"/>
                  <a:pt x="57737" y="15694"/>
                </a:cubicBezTo>
                <a:lnTo>
                  <a:pt x="155838" y="182309"/>
                </a:lnTo>
                <a:cubicBezTo>
                  <a:pt x="160510" y="180752"/>
                  <a:pt x="163624" y="180752"/>
                  <a:pt x="166738" y="179195"/>
                </a:cubicBezTo>
                <a:cubicBezTo>
                  <a:pt x="183867" y="174523"/>
                  <a:pt x="200996" y="171409"/>
                  <a:pt x="218124" y="171409"/>
                </a:cubicBezTo>
                <a:cubicBezTo>
                  <a:pt x="235253" y="171409"/>
                  <a:pt x="252382" y="174523"/>
                  <a:pt x="269510" y="179195"/>
                </a:cubicBezTo>
                <a:cubicBezTo>
                  <a:pt x="274182" y="179195"/>
                  <a:pt x="277296" y="180752"/>
                  <a:pt x="280410" y="182309"/>
                </a:cubicBezTo>
                <a:lnTo>
                  <a:pt x="378511" y="15694"/>
                </a:lnTo>
                <a:cubicBezTo>
                  <a:pt x="386297" y="1679"/>
                  <a:pt x="404983" y="-4549"/>
                  <a:pt x="420554" y="4794"/>
                </a:cubicBezTo>
                <a:cubicBezTo>
                  <a:pt x="434568" y="12579"/>
                  <a:pt x="440797" y="31265"/>
                  <a:pt x="431454" y="46837"/>
                </a:cubicBezTo>
                <a:lnTo>
                  <a:pt x="295982" y="277295"/>
                </a:lnTo>
                <a:lnTo>
                  <a:pt x="295982" y="482839"/>
                </a:lnTo>
                <a:lnTo>
                  <a:pt x="295982" y="724873"/>
                </a:lnTo>
                <a:lnTo>
                  <a:pt x="233696" y="724873"/>
                </a:lnTo>
                <a:lnTo>
                  <a:pt x="233696" y="451696"/>
                </a:lnTo>
                <a:lnTo>
                  <a:pt x="202553" y="451696"/>
                </a:lnTo>
                <a:lnTo>
                  <a:pt x="202553" y="724873"/>
                </a:lnTo>
                <a:lnTo>
                  <a:pt x="140267" y="724873"/>
                </a:lnTo>
                <a:lnTo>
                  <a:pt x="140267" y="482839"/>
                </a:lnTo>
                <a:lnTo>
                  <a:pt x="140267" y="277295"/>
                </a:lnTo>
                <a:lnTo>
                  <a:pt x="4794" y="46837"/>
                </a:lnTo>
                <a:cubicBezTo>
                  <a:pt x="-4549" y="32822"/>
                  <a:pt x="122" y="14137"/>
                  <a:pt x="15694" y="4794"/>
                </a:cubicBezTo>
                <a:cubicBezTo>
                  <a:pt x="22701" y="123"/>
                  <a:pt x="30876" y="-1046"/>
                  <a:pt x="38468" y="90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C889C64A-93F4-DF1C-D352-D003C3F29108}"/>
              </a:ext>
            </a:extLst>
          </p:cNvPr>
          <p:cNvSpPr/>
          <p:nvPr/>
        </p:nvSpPr>
        <p:spPr>
          <a:xfrm>
            <a:off x="673894" y="930275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46" name="Rectangle">
            <a:extLst>
              <a:ext uri="{FF2B5EF4-FFF2-40B4-BE49-F238E27FC236}">
                <a16:creationId xmlns:a16="http://schemas.microsoft.com/office/drawing/2014/main" id="{1D4FE47A-EA88-CFE4-F2D1-480A27338EE1}"/>
              </a:ext>
            </a:extLst>
          </p:cNvPr>
          <p:cNvSpPr/>
          <p:nvPr/>
        </p:nvSpPr>
        <p:spPr>
          <a:xfrm>
            <a:off x="673894" y="930275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D1337B0-B757-4733-76F5-425C7C924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4737DC63-C79E-4CB3-FA78-FD400CC5F9B9}"/>
              </a:ext>
            </a:extLst>
          </p:cNvPr>
          <p:cNvSpPr/>
          <p:nvPr/>
        </p:nvSpPr>
        <p:spPr>
          <a:xfrm rot="10800000" flipV="1">
            <a:off x="9246831" y="4680494"/>
            <a:ext cx="138686" cy="639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BFEC22-9D7E-AE9C-3AA9-0886CC5A5399}"/>
              </a:ext>
            </a:extLst>
          </p:cNvPr>
          <p:cNvSpPr/>
          <p:nvPr/>
        </p:nvSpPr>
        <p:spPr>
          <a:xfrm>
            <a:off x="8622508" y="5315402"/>
            <a:ext cx="146146" cy="522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CF4C33-1E21-C185-8B1F-DBBE69323446}"/>
              </a:ext>
            </a:extLst>
          </p:cNvPr>
          <p:cNvSpPr/>
          <p:nvPr/>
        </p:nvSpPr>
        <p:spPr>
          <a:xfrm>
            <a:off x="8029786" y="5886766"/>
            <a:ext cx="146146" cy="522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C6660A-8E3F-5CFE-D9B1-3A1CC028A1D8}"/>
              </a:ext>
            </a:extLst>
          </p:cNvPr>
          <p:cNvSpPr/>
          <p:nvPr/>
        </p:nvSpPr>
        <p:spPr>
          <a:xfrm rot="10800000" flipH="1" flipV="1">
            <a:off x="9794168" y="4116873"/>
            <a:ext cx="140099" cy="5967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41C2F6-3DB1-AD8F-8FD3-797AA92197D9}"/>
              </a:ext>
            </a:extLst>
          </p:cNvPr>
          <p:cNvGrpSpPr/>
          <p:nvPr/>
        </p:nvGrpSpPr>
        <p:grpSpPr>
          <a:xfrm>
            <a:off x="5651938" y="5524062"/>
            <a:ext cx="2459969" cy="390514"/>
            <a:chOff x="7468299" y="1280503"/>
            <a:chExt cx="1193024" cy="610776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A454956-37E2-EC28-D41F-C432DC9417E4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1B6CFC2-A099-1092-BBA1-F1E1F046CDE2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FD39AB-DA19-9A20-4920-02F69DE21F1E}"/>
              </a:ext>
            </a:extLst>
          </p:cNvPr>
          <p:cNvGrpSpPr/>
          <p:nvPr/>
        </p:nvGrpSpPr>
        <p:grpSpPr>
          <a:xfrm>
            <a:off x="3638324" y="3963043"/>
            <a:ext cx="4058173" cy="1277273"/>
            <a:chOff x="1182344" y="2532924"/>
            <a:chExt cx="2087680" cy="127727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30413E6-3154-DF92-88AA-34FF1D0CB0C0}"/>
                </a:ext>
              </a:extLst>
            </p:cNvPr>
            <p:cNvSpPr txBox="1"/>
            <p:nvPr/>
          </p:nvSpPr>
          <p:spPr>
            <a:xfrm>
              <a:off x="1182344" y="2532924"/>
              <a:ext cx="2087680" cy="646331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r>
                <a:rPr lang="en-US" b="1" noProof="1">
                  <a:solidFill>
                    <a:schemeClr val="bg2">
                      <a:lumMod val="50000"/>
                    </a:schemeClr>
                  </a:solidFill>
                </a:rPr>
                <a:t>Familiarize yourselves with PMI GoGreen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2D1D0B4-3D48-C756-EB8A-A7B7761D4DC2}"/>
                </a:ext>
              </a:extLst>
            </p:cNvPr>
            <p:cNvSpPr txBox="1"/>
            <p:nvPr/>
          </p:nvSpPr>
          <p:spPr>
            <a:xfrm>
              <a:off x="1182345" y="3179255"/>
              <a:ext cx="2087679" cy="630942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Period: One month, all participants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Min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requirements; set up one forecast, learn the index measurements and work in the cockpit min 2 times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74F459-93D1-535E-05E9-092E84BDE5CC}"/>
              </a:ext>
            </a:extLst>
          </p:cNvPr>
          <p:cNvGrpSpPr/>
          <p:nvPr/>
        </p:nvGrpSpPr>
        <p:grpSpPr>
          <a:xfrm>
            <a:off x="4360641" y="3089996"/>
            <a:ext cx="4058173" cy="1000274"/>
            <a:chOff x="1182344" y="2809923"/>
            <a:chExt cx="2087680" cy="100027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20F24D-1946-E796-7FC7-C845578B8E93}"/>
                </a:ext>
              </a:extLst>
            </p:cNvPr>
            <p:cNvSpPr txBox="1"/>
            <p:nvPr/>
          </p:nvSpPr>
          <p:spPr>
            <a:xfrm>
              <a:off x="1182344" y="2809923"/>
              <a:ext cx="2087680" cy="369332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r>
                <a:rPr lang="en-US" b="1" noProof="1">
                  <a:solidFill>
                    <a:schemeClr val="bg2">
                      <a:lumMod val="50000"/>
                    </a:schemeClr>
                  </a:solidFill>
                </a:rPr>
                <a:t>Coaching session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F8626D-A43F-317B-44F1-9E018D29DFF4}"/>
                </a:ext>
              </a:extLst>
            </p:cNvPr>
            <p:cNvSpPr txBox="1"/>
            <p:nvPr/>
          </p:nvSpPr>
          <p:spPr>
            <a:xfrm>
              <a:off x="1182345" y="3179255"/>
              <a:ext cx="2087679" cy="630942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Time: 30 min, all participants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Gather feedback, create a forecast, take steps to be made 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the cockpit, and focus on index measurement.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0CB407-9672-67F8-6BEB-9CCCF7C23B42}"/>
              </a:ext>
            </a:extLst>
          </p:cNvPr>
          <p:cNvSpPr txBox="1"/>
          <p:nvPr/>
        </p:nvSpPr>
        <p:spPr>
          <a:xfrm>
            <a:off x="4934607" y="2525017"/>
            <a:ext cx="4223992" cy="3693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b="1" noProof="1">
                <a:solidFill>
                  <a:schemeClr val="bg2">
                    <a:lumMod val="50000"/>
                  </a:schemeClr>
                </a:solidFill>
              </a:rPr>
              <a:t>An index score of 8+ over a 3 months period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3D0AC6-A78E-1FDB-0FF2-524D408E41B2}"/>
              </a:ext>
            </a:extLst>
          </p:cNvPr>
          <p:cNvSpPr/>
          <p:nvPr/>
        </p:nvSpPr>
        <p:spPr>
          <a:xfrm>
            <a:off x="811706" y="2848729"/>
            <a:ext cx="2448178" cy="1114314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Escalate the case if an index score of 7.5+ is not reached after 3 months </a:t>
            </a:r>
            <a:endParaRPr lang="en-DE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281C72-416F-C01B-CE69-BABCB43B5F32}"/>
              </a:ext>
            </a:extLst>
          </p:cNvPr>
          <p:cNvSpPr/>
          <p:nvPr/>
        </p:nvSpPr>
        <p:spPr>
          <a:xfrm>
            <a:off x="10904035" y="196020"/>
            <a:ext cx="999049" cy="64332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6</a:t>
            </a:r>
          </a:p>
          <a:p>
            <a:pPr algn="ctr"/>
            <a:r>
              <a:rPr lang="en-US" sz="1200" dirty="0"/>
              <a:t>User onboarding</a:t>
            </a:r>
          </a:p>
        </p:txBody>
      </p:sp>
    </p:spTree>
    <p:extLst>
      <p:ext uri="{BB962C8B-B14F-4D97-AF65-F5344CB8AC3E}">
        <p14:creationId xmlns:p14="http://schemas.microsoft.com/office/powerpoint/2010/main" val="217628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05508A-E6D2-4EE2-88A0-4ABFEC471C9B}"/>
              </a:ext>
            </a:extLst>
          </p:cNvPr>
          <p:cNvSpPr/>
          <p:nvPr/>
        </p:nvSpPr>
        <p:spPr>
          <a:xfrm>
            <a:off x="4566589" y="5247460"/>
            <a:ext cx="1126672" cy="41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Doing</a:t>
            </a:r>
            <a:endParaRPr lang="en-DE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6F59D-C596-DD7B-FA89-4EF2FF5D4A7A}"/>
              </a:ext>
            </a:extLst>
          </p:cNvPr>
          <p:cNvSpPr/>
          <p:nvPr/>
        </p:nvSpPr>
        <p:spPr>
          <a:xfrm>
            <a:off x="5762656" y="5247460"/>
            <a:ext cx="1126672" cy="41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Learning</a:t>
            </a:r>
            <a:endParaRPr lang="en-DE" sz="1400" dirty="0">
              <a:solidFill>
                <a:schemeClr val="bg1"/>
              </a:solidFill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873E4F11-9A00-A673-FAEB-AB7D7BEC9B1D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377A5387-C9E6-3A16-0E19-3DC1DF648723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7553-7219-1B53-F02D-237D1E6F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241D07-4EC8-8ACA-1A19-6BF15CC4450C}"/>
              </a:ext>
            </a:extLst>
          </p:cNvPr>
          <p:cNvSpPr/>
          <p:nvPr/>
        </p:nvSpPr>
        <p:spPr>
          <a:xfrm>
            <a:off x="4174704" y="4754880"/>
            <a:ext cx="3037114" cy="58782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Cockpits</a:t>
            </a:r>
          </a:p>
          <a:p>
            <a:pPr algn="ctr"/>
            <a:r>
              <a:rPr lang="sv-SE" sz="1400" i="1" dirty="0">
                <a:solidFill>
                  <a:schemeClr val="bg2">
                    <a:lumMod val="90000"/>
                  </a:schemeClr>
                </a:solidFill>
              </a:rPr>
              <a:t>Manage resources</a:t>
            </a:r>
            <a:endParaRPr lang="en-DE" sz="140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BBFF4A-EE95-666C-E218-A7B104A8A4AF}"/>
              </a:ext>
            </a:extLst>
          </p:cNvPr>
          <p:cNvSpPr/>
          <p:nvPr/>
        </p:nvSpPr>
        <p:spPr>
          <a:xfrm>
            <a:off x="4174704" y="3660857"/>
            <a:ext cx="3037114" cy="587829"/>
          </a:xfrm>
          <a:prstGeom prst="roundRect">
            <a:avLst/>
          </a:prstGeom>
          <a:solidFill>
            <a:srgbClr val="42AA8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Planning</a:t>
            </a:r>
          </a:p>
          <a:p>
            <a:pPr algn="ctr"/>
            <a:r>
              <a:rPr lang="sv-SE" sz="1400" i="1" dirty="0">
                <a:solidFill>
                  <a:schemeClr val="bg2">
                    <a:lumMod val="90000"/>
                  </a:schemeClr>
                </a:solidFill>
              </a:rPr>
              <a:t>forecast &amp; budget</a:t>
            </a:r>
            <a:endParaRPr lang="en-DE" sz="140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FB117B-0CE2-AE87-D804-574BAEF338E3}"/>
              </a:ext>
            </a:extLst>
          </p:cNvPr>
          <p:cNvSpPr/>
          <p:nvPr/>
        </p:nvSpPr>
        <p:spPr>
          <a:xfrm>
            <a:off x="4174704" y="2560034"/>
            <a:ext cx="3037114" cy="587829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Goal distribution</a:t>
            </a:r>
          </a:p>
          <a:p>
            <a:pPr algn="ctr"/>
            <a:r>
              <a:rPr lang="sv-SE" sz="1400" i="1" dirty="0">
                <a:solidFill>
                  <a:schemeClr val="bg2">
                    <a:lumMod val="90000"/>
                  </a:schemeClr>
                </a:solidFill>
              </a:rPr>
              <a:t>Set objectives</a:t>
            </a:r>
            <a:endParaRPr lang="en-DE" sz="140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2A96D9-8A46-94BF-2FF4-6D277975A492}"/>
              </a:ext>
            </a:extLst>
          </p:cNvPr>
          <p:cNvSpPr/>
          <p:nvPr/>
        </p:nvSpPr>
        <p:spPr>
          <a:xfrm>
            <a:off x="8358416" y="4790262"/>
            <a:ext cx="2361905" cy="587829"/>
          </a:xfrm>
          <a:prstGeom prst="roundRect">
            <a:avLst/>
          </a:prstGeom>
          <a:solidFill>
            <a:srgbClr val="42AA8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GM Dail</a:t>
            </a:r>
            <a:r>
              <a:rPr lang="en-GB" sz="2000" b="1" dirty="0"/>
              <a:t>y Digest</a:t>
            </a:r>
          </a:p>
          <a:p>
            <a:pPr algn="ctr"/>
            <a:r>
              <a:rPr lang="en-GB" sz="1400" i="1" dirty="0">
                <a:solidFill>
                  <a:schemeClr val="bg2">
                    <a:lumMod val="90000"/>
                  </a:schemeClr>
                </a:solidFill>
              </a:rPr>
              <a:t>Monitor performance</a:t>
            </a:r>
            <a:endParaRPr lang="en-DE" sz="140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9774CC-5042-77F4-039D-F24AFE6EC784}"/>
              </a:ext>
            </a:extLst>
          </p:cNvPr>
          <p:cNvSpPr/>
          <p:nvPr/>
        </p:nvSpPr>
        <p:spPr>
          <a:xfrm>
            <a:off x="678921" y="4754879"/>
            <a:ext cx="2071364" cy="759700"/>
          </a:xfrm>
          <a:prstGeom prst="roundRect">
            <a:avLst/>
          </a:prstGeom>
          <a:solidFill>
            <a:srgbClr val="69809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Curator</a:t>
            </a:r>
          </a:p>
          <a:p>
            <a:pPr algn="ctr"/>
            <a:r>
              <a:rPr lang="en-GB" sz="1400" i="1" dirty="0">
                <a:solidFill>
                  <a:schemeClr val="bg2">
                    <a:lumMod val="90000"/>
                  </a:schemeClr>
                </a:solidFill>
              </a:rPr>
              <a:t>Publish &amp; manage tasks to reach the objective</a:t>
            </a:r>
            <a:endParaRPr lang="en-DE" sz="1400" i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7BC45B6-9962-9E8E-6300-7FEFA7E1F1FE}"/>
              </a:ext>
            </a:extLst>
          </p:cNvPr>
          <p:cNvCxnSpPr>
            <a:cxnSpLocks/>
            <a:stCxn id="9" idx="3"/>
            <a:endCxn id="40" idx="1"/>
          </p:cNvCxnSpPr>
          <p:nvPr/>
        </p:nvCxnSpPr>
        <p:spPr>
          <a:xfrm>
            <a:off x="7211818" y="2853949"/>
            <a:ext cx="253972" cy="297051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B1E99DD-295F-57DF-AF98-8ACB85065F0E}"/>
              </a:ext>
            </a:extLst>
          </p:cNvPr>
          <p:cNvCxnSpPr>
            <a:cxnSpLocks/>
            <a:stCxn id="6" idx="3"/>
            <a:endCxn id="41" idx="1"/>
          </p:cNvCxnSpPr>
          <p:nvPr/>
        </p:nvCxnSpPr>
        <p:spPr>
          <a:xfrm>
            <a:off x="7211818" y="3954772"/>
            <a:ext cx="253972" cy="243482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63832DA-648B-94FD-E83C-9D739169172B}"/>
              </a:ext>
            </a:extLst>
          </p:cNvPr>
          <p:cNvCxnSpPr>
            <a:cxnSpLocks/>
            <a:stCxn id="10" idx="2"/>
            <a:endCxn id="46" idx="1"/>
          </p:cNvCxnSpPr>
          <p:nvPr/>
        </p:nvCxnSpPr>
        <p:spPr>
          <a:xfrm rot="16200000" flipH="1">
            <a:off x="9408117" y="5509342"/>
            <a:ext cx="383721" cy="121217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2C735743-3F92-0EB5-6EF0-74C34D7D4844}"/>
              </a:ext>
            </a:extLst>
          </p:cNvPr>
          <p:cNvCxnSpPr>
            <a:cxnSpLocks/>
            <a:stCxn id="11" idx="2"/>
            <a:endCxn id="52" idx="1"/>
          </p:cNvCxnSpPr>
          <p:nvPr/>
        </p:nvCxnSpPr>
        <p:spPr>
          <a:xfrm rot="16200000" flipH="1">
            <a:off x="1594844" y="5634338"/>
            <a:ext cx="440451" cy="200932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8CE0CBE-3E75-C04A-2128-B161103505E3}"/>
              </a:ext>
            </a:extLst>
          </p:cNvPr>
          <p:cNvSpPr txBox="1"/>
          <p:nvPr/>
        </p:nvSpPr>
        <p:spPr>
          <a:xfrm>
            <a:off x="7465790" y="3012500"/>
            <a:ext cx="265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HQ Sustainability manager</a:t>
            </a:r>
            <a:endParaRPr lang="en-D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DF3989-F7BE-3334-0D68-1E11638C26D0}"/>
              </a:ext>
            </a:extLst>
          </p:cNvPr>
          <p:cNvSpPr txBox="1"/>
          <p:nvPr/>
        </p:nvSpPr>
        <p:spPr>
          <a:xfrm>
            <a:off x="7465790" y="4059754"/>
            <a:ext cx="265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manager/Financial director</a:t>
            </a:r>
            <a:endParaRPr lang="en-D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832B15-53DC-0E67-C44A-E5B2E3EB150A}"/>
              </a:ext>
            </a:extLst>
          </p:cNvPr>
          <p:cNvSpPr txBox="1"/>
          <p:nvPr/>
        </p:nvSpPr>
        <p:spPr>
          <a:xfrm>
            <a:off x="9660586" y="5530979"/>
            <a:ext cx="124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manager</a:t>
            </a:r>
            <a:endParaRPr lang="en-D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CA879-D3B3-ACAE-66C2-5AF1A6BE5919}"/>
              </a:ext>
            </a:extLst>
          </p:cNvPr>
          <p:cNvSpPr txBox="1"/>
          <p:nvPr/>
        </p:nvSpPr>
        <p:spPr>
          <a:xfrm>
            <a:off x="1915535" y="5724197"/>
            <a:ext cx="145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HQ Sustainability manager</a:t>
            </a:r>
            <a:endParaRPr lang="en-D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62DC34-C511-02CA-CBF0-D4DF6B7C5E72}"/>
              </a:ext>
            </a:extLst>
          </p:cNvPr>
          <p:cNvSpPr txBox="1"/>
          <p:nvPr/>
        </p:nvSpPr>
        <p:spPr>
          <a:xfrm>
            <a:off x="5259302" y="5724197"/>
            <a:ext cx="100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manager</a:t>
            </a:r>
            <a:endParaRPr lang="en-D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4A00873-4BA4-C98D-4E00-5E8B45BDB3E2}"/>
              </a:ext>
            </a:extLst>
          </p:cNvPr>
          <p:cNvCxnSpPr>
            <a:cxnSpLocks/>
            <a:stCxn id="7" idx="2"/>
            <a:endCxn id="60" idx="1"/>
          </p:cNvCxnSpPr>
          <p:nvPr/>
        </p:nvCxnSpPr>
        <p:spPr>
          <a:xfrm rot="16200000" flipH="1">
            <a:off x="5047657" y="5743385"/>
            <a:ext cx="293912" cy="129377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AC75C9A-4C99-1217-D461-470BE641537F}"/>
              </a:ext>
            </a:extLst>
          </p:cNvPr>
          <p:cNvCxnSpPr>
            <a:cxnSpLocks/>
            <a:stCxn id="8" idx="2"/>
            <a:endCxn id="60" idx="3"/>
          </p:cNvCxnSpPr>
          <p:nvPr/>
        </p:nvCxnSpPr>
        <p:spPr>
          <a:xfrm rot="5400000">
            <a:off x="6149045" y="5778083"/>
            <a:ext cx="293912" cy="59982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2DB1FB8-4A01-ABBF-7782-FD12214BD4BE}"/>
              </a:ext>
            </a:extLst>
          </p:cNvPr>
          <p:cNvSpPr/>
          <p:nvPr/>
        </p:nvSpPr>
        <p:spPr>
          <a:xfrm rot="10800000">
            <a:off x="5463286" y="3240266"/>
            <a:ext cx="630262" cy="348101"/>
          </a:xfrm>
          <a:prstGeom prst="triangle">
            <a:avLst>
              <a:gd name="adj" fmla="val 50000"/>
            </a:avLst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0B6E499-412F-4456-2252-4BE27C17F65E}"/>
              </a:ext>
            </a:extLst>
          </p:cNvPr>
          <p:cNvSpPr/>
          <p:nvPr/>
        </p:nvSpPr>
        <p:spPr>
          <a:xfrm rot="10800000">
            <a:off x="5463286" y="4336754"/>
            <a:ext cx="630262" cy="348101"/>
          </a:xfrm>
          <a:prstGeom prst="triangle">
            <a:avLst>
              <a:gd name="adj" fmla="val 50000"/>
            </a:avLst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193AB4F4-C468-4C76-7EBC-12B8459C1D12}"/>
              </a:ext>
            </a:extLst>
          </p:cNvPr>
          <p:cNvSpPr/>
          <p:nvPr/>
        </p:nvSpPr>
        <p:spPr>
          <a:xfrm rot="5400000">
            <a:off x="2713031" y="4929175"/>
            <a:ext cx="587827" cy="348101"/>
          </a:xfrm>
          <a:prstGeom prst="triangle">
            <a:avLst>
              <a:gd name="adj" fmla="val 50000"/>
            </a:avLst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8E390437-5223-FA8C-0D72-960126397CB3}"/>
              </a:ext>
            </a:extLst>
          </p:cNvPr>
          <p:cNvSpPr/>
          <p:nvPr/>
        </p:nvSpPr>
        <p:spPr>
          <a:xfrm rot="5400000">
            <a:off x="7202728" y="4874744"/>
            <a:ext cx="533394" cy="348101"/>
          </a:xfrm>
          <a:prstGeom prst="triangle">
            <a:avLst>
              <a:gd name="adj" fmla="val 50000"/>
            </a:avLst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2" name="About…">
            <a:extLst>
              <a:ext uri="{FF2B5EF4-FFF2-40B4-BE49-F238E27FC236}">
                <a16:creationId xmlns:a16="http://schemas.microsoft.com/office/drawing/2014/main" id="{74898EAF-12C3-AE17-9721-4ECCE935ADC1}"/>
              </a:ext>
            </a:extLst>
          </p:cNvPr>
          <p:cNvSpPr/>
          <p:nvPr/>
        </p:nvSpPr>
        <p:spPr>
          <a:xfrm>
            <a:off x="651635" y="1183866"/>
            <a:ext cx="543340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Go Live/user training</a:t>
            </a:r>
            <a:r>
              <a:rPr lang="en-US" sz="2400" dirty="0">
                <a:solidFill>
                  <a:srgbClr val="00B0F0"/>
                </a:solidFill>
              </a:rPr>
              <a:t> -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Process flow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8CAFDDC-CC95-EB75-D28B-184AD57F81CA}"/>
              </a:ext>
            </a:extLst>
          </p:cNvPr>
          <p:cNvSpPr/>
          <p:nvPr/>
        </p:nvSpPr>
        <p:spPr>
          <a:xfrm>
            <a:off x="3632610" y="2591538"/>
            <a:ext cx="471706" cy="2730270"/>
          </a:xfrm>
          <a:prstGeom prst="downArrow">
            <a:avLst>
              <a:gd name="adj1" fmla="val 39661"/>
              <a:gd name="adj2" fmla="val 96524"/>
            </a:avLst>
          </a:prstGeom>
          <a:solidFill>
            <a:srgbClr val="A5A5A5">
              <a:alpha val="1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D2C47E-3641-0D1E-1187-F35DBEA49739}"/>
              </a:ext>
            </a:extLst>
          </p:cNvPr>
          <p:cNvSpPr/>
          <p:nvPr/>
        </p:nvSpPr>
        <p:spPr>
          <a:xfrm>
            <a:off x="10904035" y="196020"/>
            <a:ext cx="999049" cy="64332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6</a:t>
            </a:r>
          </a:p>
          <a:p>
            <a:pPr algn="ctr"/>
            <a:r>
              <a:rPr lang="en-US" sz="1200" dirty="0"/>
              <a:t>User onboarding</a:t>
            </a:r>
          </a:p>
        </p:txBody>
      </p:sp>
    </p:spTree>
    <p:extLst>
      <p:ext uri="{BB962C8B-B14F-4D97-AF65-F5344CB8AC3E}">
        <p14:creationId xmlns:p14="http://schemas.microsoft.com/office/powerpoint/2010/main" val="313269507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A2CAF5C-7246-ADEF-DDD5-F5B99FBAF41A}"/>
              </a:ext>
            </a:extLst>
          </p:cNvPr>
          <p:cNvSpPr/>
          <p:nvPr/>
        </p:nvSpPr>
        <p:spPr>
          <a:xfrm>
            <a:off x="5178917" y="4724156"/>
            <a:ext cx="2195387" cy="587829"/>
          </a:xfrm>
          <a:prstGeom prst="roundRect">
            <a:avLst/>
          </a:prstGeom>
          <a:solidFill>
            <a:srgbClr val="69809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</a:rPr>
              <a:t>Manage and publish tasks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3457CC-0869-5DC6-360C-E902E01520D2}"/>
              </a:ext>
            </a:extLst>
          </p:cNvPr>
          <p:cNvSpPr/>
          <p:nvPr/>
        </p:nvSpPr>
        <p:spPr>
          <a:xfrm>
            <a:off x="5198947" y="3968406"/>
            <a:ext cx="2171701" cy="58782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Manage resource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Tool setting/CO2 factor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3BE48E3-BD8F-AA7B-863D-C0F267221CBF}"/>
              </a:ext>
            </a:extLst>
          </p:cNvPr>
          <p:cNvSpPr/>
          <p:nvPr/>
        </p:nvSpPr>
        <p:spPr>
          <a:xfrm>
            <a:off x="5198947" y="3221172"/>
            <a:ext cx="2171700" cy="587829"/>
          </a:xfrm>
          <a:prstGeom prst="roundRect">
            <a:avLst/>
          </a:prstGeom>
          <a:solidFill>
            <a:srgbClr val="42AA8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</a:rPr>
              <a:t>Create financial forecast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873E4F11-9A00-A673-FAEB-AB7D7BEC9B1D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377A5387-C9E6-3A16-0E19-3DC1DF648723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7553-7219-1B53-F02D-237D1E6F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241D07-4EC8-8ACA-1A19-6BF15CC4450C}"/>
              </a:ext>
            </a:extLst>
          </p:cNvPr>
          <p:cNvSpPr/>
          <p:nvPr/>
        </p:nvSpPr>
        <p:spPr>
          <a:xfrm>
            <a:off x="3056202" y="3976927"/>
            <a:ext cx="2054196" cy="58782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/>
              <a:t>Cockpits</a:t>
            </a:r>
          </a:p>
          <a:p>
            <a:r>
              <a:rPr lang="sv-SE" sz="1400" b="1" dirty="0"/>
              <a:t>Cockpit tools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BBFF4A-EE95-666C-E218-A7B104A8A4AF}"/>
              </a:ext>
            </a:extLst>
          </p:cNvPr>
          <p:cNvSpPr/>
          <p:nvPr/>
        </p:nvSpPr>
        <p:spPr>
          <a:xfrm>
            <a:off x="3056202" y="3221172"/>
            <a:ext cx="2054196" cy="587829"/>
          </a:xfrm>
          <a:prstGeom prst="roundRect">
            <a:avLst/>
          </a:prstGeom>
          <a:solidFill>
            <a:srgbClr val="42AA8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/>
              <a:t>Planning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FB117B-0CE2-AE87-D804-574BAEF338E3}"/>
              </a:ext>
            </a:extLst>
          </p:cNvPr>
          <p:cNvSpPr/>
          <p:nvPr/>
        </p:nvSpPr>
        <p:spPr>
          <a:xfrm>
            <a:off x="3056202" y="2516323"/>
            <a:ext cx="2054196" cy="587829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/>
              <a:t>Goal distribution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9774CC-5042-77F4-039D-F24AFE6EC784}"/>
              </a:ext>
            </a:extLst>
          </p:cNvPr>
          <p:cNvSpPr/>
          <p:nvPr/>
        </p:nvSpPr>
        <p:spPr>
          <a:xfrm>
            <a:off x="3056202" y="4732679"/>
            <a:ext cx="2054196" cy="587829"/>
          </a:xfrm>
          <a:prstGeom prst="roundRect">
            <a:avLst/>
          </a:prstGeom>
          <a:solidFill>
            <a:srgbClr val="69809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Curator</a:t>
            </a:r>
          </a:p>
        </p:txBody>
      </p:sp>
      <p:sp>
        <p:nvSpPr>
          <p:cNvPr id="102" name="About…">
            <a:extLst>
              <a:ext uri="{FF2B5EF4-FFF2-40B4-BE49-F238E27FC236}">
                <a16:creationId xmlns:a16="http://schemas.microsoft.com/office/drawing/2014/main" id="{74898EAF-12C3-AE17-9721-4ECCE935ADC1}"/>
              </a:ext>
            </a:extLst>
          </p:cNvPr>
          <p:cNvSpPr/>
          <p:nvPr/>
        </p:nvSpPr>
        <p:spPr>
          <a:xfrm>
            <a:off x="669726" y="1153489"/>
            <a:ext cx="249249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390E14-5068-4182-792F-418BEA4DB71D}"/>
              </a:ext>
            </a:extLst>
          </p:cNvPr>
          <p:cNvSpPr txBox="1"/>
          <p:nvPr/>
        </p:nvSpPr>
        <p:spPr>
          <a:xfrm>
            <a:off x="5208926" y="2201375"/>
            <a:ext cx="216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Task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8086FC-63F0-4179-A51A-0078E5544991}"/>
              </a:ext>
            </a:extLst>
          </p:cNvPr>
          <p:cNvSpPr txBox="1"/>
          <p:nvPr/>
        </p:nvSpPr>
        <p:spPr>
          <a:xfrm>
            <a:off x="7559924" y="2202281"/>
            <a:ext cx="2103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When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82CEDD-3EBD-D8B9-AB85-9B8BA2D1FE71}"/>
              </a:ext>
            </a:extLst>
          </p:cNvPr>
          <p:cNvSpPr txBox="1"/>
          <p:nvPr/>
        </p:nvSpPr>
        <p:spPr>
          <a:xfrm>
            <a:off x="9060130" y="2186519"/>
            <a:ext cx="120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8AB8815-0481-42E3-AE04-9071BB753085}"/>
              </a:ext>
            </a:extLst>
          </p:cNvPr>
          <p:cNvSpPr/>
          <p:nvPr/>
        </p:nvSpPr>
        <p:spPr>
          <a:xfrm>
            <a:off x="703168" y="3968406"/>
            <a:ext cx="2284515" cy="58782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bg1"/>
                </a:solidFill>
              </a:rPr>
              <a:t>Department manager</a:t>
            </a:r>
          </a:p>
          <a:p>
            <a:r>
              <a:rPr lang="sv-SE" sz="1400" b="1" dirty="0">
                <a:solidFill>
                  <a:schemeClr val="bg1"/>
                </a:solidFill>
              </a:rPr>
              <a:t>HQ sustainability manager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C27353E-A823-E7A7-5579-56894D1B6DF8}"/>
              </a:ext>
            </a:extLst>
          </p:cNvPr>
          <p:cNvSpPr/>
          <p:nvPr/>
        </p:nvSpPr>
        <p:spPr>
          <a:xfrm>
            <a:off x="703168" y="3212651"/>
            <a:ext cx="2284515" cy="587829"/>
          </a:xfrm>
          <a:prstGeom prst="roundRect">
            <a:avLst/>
          </a:prstGeom>
          <a:solidFill>
            <a:srgbClr val="42AA8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bg1"/>
                </a:solidFill>
              </a:rPr>
              <a:t>General manager</a:t>
            </a:r>
          </a:p>
          <a:p>
            <a:r>
              <a:rPr lang="sv-SE" sz="1400" b="1" dirty="0">
                <a:solidFill>
                  <a:schemeClr val="bg1"/>
                </a:solidFill>
              </a:rPr>
              <a:t>Financial director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142B9C0-0028-229E-3EBF-02FA9CFA9B9F}"/>
              </a:ext>
            </a:extLst>
          </p:cNvPr>
          <p:cNvSpPr/>
          <p:nvPr/>
        </p:nvSpPr>
        <p:spPr>
          <a:xfrm>
            <a:off x="703168" y="2507802"/>
            <a:ext cx="2284515" cy="587829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bg1"/>
                </a:solidFill>
              </a:rPr>
              <a:t>HQ Sustainability manager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0D8B7A-1A46-32C1-6CDC-C78D83C38D41}"/>
              </a:ext>
            </a:extLst>
          </p:cNvPr>
          <p:cNvSpPr/>
          <p:nvPr/>
        </p:nvSpPr>
        <p:spPr>
          <a:xfrm>
            <a:off x="703168" y="4724158"/>
            <a:ext cx="2284515" cy="587829"/>
          </a:xfrm>
          <a:prstGeom prst="roundRect">
            <a:avLst/>
          </a:prstGeom>
          <a:solidFill>
            <a:srgbClr val="69809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HQ sustainability manager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1EAE02-55E4-E4CF-AD58-D69DD5B7F54D}"/>
              </a:ext>
            </a:extLst>
          </p:cNvPr>
          <p:cNvSpPr txBox="1"/>
          <p:nvPr/>
        </p:nvSpPr>
        <p:spPr>
          <a:xfrm>
            <a:off x="3086795" y="2218165"/>
            <a:ext cx="113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Tool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6EE407-A23B-81E2-8EB4-2F6BDCF1ACE5}"/>
              </a:ext>
            </a:extLst>
          </p:cNvPr>
          <p:cNvSpPr txBox="1"/>
          <p:nvPr/>
        </p:nvSpPr>
        <p:spPr>
          <a:xfrm>
            <a:off x="747123" y="2223856"/>
            <a:ext cx="216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Role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AA9255E-DE9D-F51B-6F32-4C08588FC6C8}"/>
              </a:ext>
            </a:extLst>
          </p:cNvPr>
          <p:cNvSpPr/>
          <p:nvPr/>
        </p:nvSpPr>
        <p:spPr>
          <a:xfrm>
            <a:off x="7462854" y="4724155"/>
            <a:ext cx="1597801" cy="587829"/>
          </a:xfrm>
          <a:prstGeom prst="roundRect">
            <a:avLst/>
          </a:prstGeom>
          <a:solidFill>
            <a:srgbClr val="69809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Once a month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F48FCDF-CC97-8091-FB38-863B27931A93}"/>
              </a:ext>
            </a:extLst>
          </p:cNvPr>
          <p:cNvSpPr/>
          <p:nvPr/>
        </p:nvSpPr>
        <p:spPr>
          <a:xfrm>
            <a:off x="9144732" y="4724154"/>
            <a:ext cx="830037" cy="587829"/>
          </a:xfrm>
          <a:prstGeom prst="roundRect">
            <a:avLst/>
          </a:prstGeom>
          <a:solidFill>
            <a:srgbClr val="69809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10 min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6C53A2B-0C25-56C8-97E0-C5B599DA6B9B}"/>
              </a:ext>
            </a:extLst>
          </p:cNvPr>
          <p:cNvSpPr/>
          <p:nvPr/>
        </p:nvSpPr>
        <p:spPr>
          <a:xfrm>
            <a:off x="7460456" y="3976926"/>
            <a:ext cx="1597802" cy="58782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Once a week</a:t>
            </a:r>
          </a:p>
          <a:p>
            <a:r>
              <a:rPr lang="en-US" sz="1400" dirty="0">
                <a:solidFill>
                  <a:schemeClr val="bg1"/>
                </a:solidFill>
              </a:rPr>
              <a:t>Once a year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43D3700-A46C-ADB3-6AFB-8AB0D8B0BC73}"/>
              </a:ext>
            </a:extLst>
          </p:cNvPr>
          <p:cNvSpPr/>
          <p:nvPr/>
        </p:nvSpPr>
        <p:spPr>
          <a:xfrm>
            <a:off x="9144732" y="3968403"/>
            <a:ext cx="830323" cy="58782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5 min</a:t>
            </a:r>
          </a:p>
          <a:p>
            <a:r>
              <a:rPr lang="en-US" sz="1400" dirty="0">
                <a:solidFill>
                  <a:schemeClr val="bg1"/>
                </a:solidFill>
              </a:rPr>
              <a:t>10 min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A0884C2-CCAB-F427-8327-6AA2D2210A10}"/>
              </a:ext>
            </a:extLst>
          </p:cNvPr>
          <p:cNvSpPr/>
          <p:nvPr/>
        </p:nvSpPr>
        <p:spPr>
          <a:xfrm>
            <a:off x="7449486" y="3229694"/>
            <a:ext cx="1597801" cy="587829"/>
          </a:xfrm>
          <a:prstGeom prst="roundRect">
            <a:avLst/>
          </a:prstGeom>
          <a:solidFill>
            <a:srgbClr val="42AA8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Once a month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271E1F2-7B68-4EAF-5CFF-42C3555393B4}"/>
              </a:ext>
            </a:extLst>
          </p:cNvPr>
          <p:cNvSpPr/>
          <p:nvPr/>
        </p:nvSpPr>
        <p:spPr>
          <a:xfrm>
            <a:off x="9119047" y="3221171"/>
            <a:ext cx="855722" cy="587829"/>
          </a:xfrm>
          <a:prstGeom prst="roundRect">
            <a:avLst/>
          </a:prstGeom>
          <a:solidFill>
            <a:srgbClr val="42AA8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5 min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764CD07-4CE6-F430-B53F-33AFEA3E8250}"/>
              </a:ext>
            </a:extLst>
          </p:cNvPr>
          <p:cNvSpPr/>
          <p:nvPr/>
        </p:nvSpPr>
        <p:spPr>
          <a:xfrm>
            <a:off x="5198947" y="2512214"/>
            <a:ext cx="2165378" cy="587829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</a:rPr>
              <a:t>Set objectives </a:t>
            </a:r>
          </a:p>
          <a:p>
            <a:r>
              <a:rPr lang="en-US" sz="1400">
                <a:solidFill>
                  <a:schemeClr val="bg1"/>
                </a:solidFill>
              </a:rPr>
              <a:t>Monitor, evaluate &amp; learn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F269732-ED9D-5B97-502C-71E22383FF11}"/>
              </a:ext>
            </a:extLst>
          </p:cNvPr>
          <p:cNvSpPr/>
          <p:nvPr/>
        </p:nvSpPr>
        <p:spPr>
          <a:xfrm>
            <a:off x="7460455" y="2507801"/>
            <a:ext cx="1586831" cy="587829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One time task</a:t>
            </a:r>
          </a:p>
          <a:p>
            <a:r>
              <a:rPr lang="en-US" sz="1400" dirty="0">
                <a:solidFill>
                  <a:schemeClr val="bg1"/>
                </a:solidFill>
              </a:rPr>
              <a:t>Each 6 month 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0912E0E-4EEA-CEFC-1E74-20B606269C7E}"/>
              </a:ext>
            </a:extLst>
          </p:cNvPr>
          <p:cNvSpPr/>
          <p:nvPr/>
        </p:nvSpPr>
        <p:spPr>
          <a:xfrm>
            <a:off x="9119047" y="2507801"/>
            <a:ext cx="855722" cy="587829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30 min</a:t>
            </a:r>
          </a:p>
          <a:p>
            <a:r>
              <a:rPr lang="en-US" sz="1400" dirty="0">
                <a:solidFill>
                  <a:schemeClr val="bg1"/>
                </a:solidFill>
              </a:rPr>
              <a:t>30 min</a:t>
            </a:r>
          </a:p>
        </p:txBody>
      </p:sp>
      <p:sp>
        <p:nvSpPr>
          <p:cNvPr id="7" name="About…">
            <a:extLst>
              <a:ext uri="{FF2B5EF4-FFF2-40B4-BE49-F238E27FC236}">
                <a16:creationId xmlns:a16="http://schemas.microsoft.com/office/drawing/2014/main" id="{1132FAD0-58C0-7014-14B7-6A37AEC4572A}"/>
              </a:ext>
            </a:extLst>
          </p:cNvPr>
          <p:cNvSpPr/>
          <p:nvPr/>
        </p:nvSpPr>
        <p:spPr>
          <a:xfrm>
            <a:off x="660144" y="1158089"/>
            <a:ext cx="745909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Go Live/user training</a:t>
            </a:r>
            <a:r>
              <a:rPr lang="en-US" sz="2400" dirty="0">
                <a:solidFill>
                  <a:srgbClr val="00B0F0"/>
                </a:solidFill>
              </a:rPr>
              <a:t> -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Responsibilities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8BE231-1F7A-DD3C-B173-7680BC35F746}"/>
              </a:ext>
            </a:extLst>
          </p:cNvPr>
          <p:cNvSpPr/>
          <p:nvPr/>
        </p:nvSpPr>
        <p:spPr>
          <a:xfrm>
            <a:off x="10904035" y="196020"/>
            <a:ext cx="999049" cy="64332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6</a:t>
            </a:r>
          </a:p>
          <a:p>
            <a:pPr algn="ctr"/>
            <a:r>
              <a:rPr lang="en-US" sz="1200" dirty="0"/>
              <a:t>User onboarding</a:t>
            </a:r>
          </a:p>
        </p:txBody>
      </p:sp>
    </p:spTree>
    <p:extLst>
      <p:ext uri="{BB962C8B-B14F-4D97-AF65-F5344CB8AC3E}">
        <p14:creationId xmlns:p14="http://schemas.microsoft.com/office/powerpoint/2010/main" val="133911459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445701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PMI </a:t>
            </a:r>
            <a:r>
              <a:rPr lang="en-US" sz="2400" b="1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GoGreen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– General info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A9D7E-A166-CD05-B49B-BF6C06D43E66}"/>
              </a:ext>
            </a:extLst>
          </p:cNvPr>
          <p:cNvSpPr txBox="1"/>
          <p:nvPr/>
        </p:nvSpPr>
        <p:spPr>
          <a:xfrm>
            <a:off x="703168" y="1951672"/>
            <a:ext cx="10312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PMI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with R&amp;P and Planning</a:t>
            </a:r>
          </a:p>
          <a:p>
            <a:r>
              <a:rPr lang="en-US" i="1" dirty="0"/>
              <a:t>Allow the client to have cost per resource in the GG cockpits and submit a forecast to PMI Planning </a:t>
            </a:r>
          </a:p>
          <a:p>
            <a:endParaRPr lang="en-US" dirty="0"/>
          </a:p>
          <a:p>
            <a:r>
              <a:rPr lang="en-US" sz="2000" b="1" dirty="0"/>
              <a:t>PMI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with R&amp;P</a:t>
            </a:r>
          </a:p>
          <a:p>
            <a:r>
              <a:rPr lang="en-US" i="1" dirty="0"/>
              <a:t>The client will need to enter the unit price manually to have the cost in the GG cockpits</a:t>
            </a:r>
          </a:p>
          <a:p>
            <a:endParaRPr lang="en-US" dirty="0"/>
          </a:p>
          <a:p>
            <a:r>
              <a:rPr lang="en-US" sz="2000" b="1" dirty="0"/>
              <a:t>PMI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standalone </a:t>
            </a:r>
          </a:p>
          <a:p>
            <a:r>
              <a:rPr lang="en-US" i="1" dirty="0"/>
              <a:t>The client will need to enter the unit price manually to have the cost in the GG cockpits</a:t>
            </a:r>
          </a:p>
          <a:p>
            <a:r>
              <a:rPr lang="en-US" dirty="0"/>
              <a:t> </a:t>
            </a:r>
            <a:r>
              <a:rPr lang="en-US" sz="1400" i="1" dirty="0">
                <a:solidFill>
                  <a:schemeClr val="accent1"/>
                </a:solidFill>
              </a:rPr>
              <a:t>- Note: Require an import on room revenue, GN/RN and OTB figures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843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0144" y="1063074"/>
            <a:ext cx="4457010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PMI </a:t>
            </a:r>
            <a:r>
              <a:rPr lang="en-US" sz="2400" b="1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GoGreen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– General 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GoGreen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categories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40047-8E63-B070-4B8D-DA5018E217FE}"/>
              </a:ext>
            </a:extLst>
          </p:cNvPr>
          <p:cNvSpPr txBox="1"/>
          <p:nvPr/>
        </p:nvSpPr>
        <p:spPr>
          <a:xfrm>
            <a:off x="703168" y="2015204"/>
            <a:ext cx="28756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Energy</a:t>
            </a:r>
          </a:p>
          <a:p>
            <a:r>
              <a:rPr lang="en-US" sz="1200" dirty="0"/>
              <a:t>Electricity</a:t>
            </a:r>
          </a:p>
          <a:p>
            <a:r>
              <a:rPr lang="en-US" sz="1200" dirty="0"/>
              <a:t>District heating</a:t>
            </a:r>
          </a:p>
          <a:p>
            <a:r>
              <a:rPr lang="en-US" sz="1200" dirty="0"/>
              <a:t>Cooling</a:t>
            </a:r>
          </a:p>
          <a:p>
            <a:r>
              <a:rPr lang="en-US" sz="1200" dirty="0"/>
              <a:t>Gas</a:t>
            </a:r>
          </a:p>
          <a:p>
            <a:r>
              <a:rPr lang="en-US" sz="1200" dirty="0"/>
              <a:t>Oil</a:t>
            </a:r>
          </a:p>
          <a:p>
            <a:r>
              <a:rPr lang="en-US" sz="1200" dirty="0"/>
              <a:t>Solar</a:t>
            </a:r>
          </a:p>
          <a:p>
            <a:endParaRPr lang="en-US" sz="1200" dirty="0"/>
          </a:p>
          <a:p>
            <a:r>
              <a:rPr lang="en-US" sz="1400" b="1" dirty="0"/>
              <a:t>Water</a:t>
            </a:r>
          </a:p>
          <a:p>
            <a:endParaRPr lang="en-US" sz="1200" dirty="0"/>
          </a:p>
          <a:p>
            <a:r>
              <a:rPr lang="en-US" sz="1400" b="1" dirty="0"/>
              <a:t>Food waste</a:t>
            </a:r>
          </a:p>
          <a:p>
            <a:r>
              <a:rPr lang="en-US" sz="1200" dirty="0"/>
              <a:t>Production</a:t>
            </a:r>
          </a:p>
          <a:p>
            <a:r>
              <a:rPr lang="en-US" sz="1200" dirty="0"/>
              <a:t>Inventory</a:t>
            </a:r>
          </a:p>
          <a:p>
            <a:r>
              <a:rPr lang="en-US" sz="1200" dirty="0"/>
              <a:t>Guest plate </a:t>
            </a:r>
          </a:p>
          <a:p>
            <a:r>
              <a:rPr lang="en-US" sz="1200" dirty="0"/>
              <a:t>Buffet </a:t>
            </a:r>
          </a:p>
          <a:p>
            <a:r>
              <a:rPr lang="en-US" sz="1200" dirty="0"/>
              <a:t>Canteen &amp; staff</a:t>
            </a:r>
          </a:p>
          <a:p>
            <a:r>
              <a:rPr lang="en-US" sz="1200" dirty="0"/>
              <a:t>Meeting &amp; event</a:t>
            </a:r>
          </a:p>
          <a:p>
            <a:endParaRPr lang="en-US" sz="1200" dirty="0"/>
          </a:p>
          <a:p>
            <a:r>
              <a:rPr lang="en-US" sz="1400" b="1" dirty="0"/>
              <a:t>Chemicals</a:t>
            </a:r>
          </a:p>
          <a:p>
            <a:r>
              <a:rPr lang="en-US" sz="1200" dirty="0"/>
              <a:t>Red</a:t>
            </a:r>
          </a:p>
          <a:p>
            <a:r>
              <a:rPr lang="en-US" sz="1200" dirty="0"/>
              <a:t>Green</a:t>
            </a:r>
          </a:p>
          <a:p>
            <a:r>
              <a:rPr lang="en-US" sz="1200" dirty="0"/>
              <a:t>Yellow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C2DFB-C3E8-804C-EB49-85D4D84E4818}"/>
              </a:ext>
            </a:extLst>
          </p:cNvPr>
          <p:cNvSpPr txBox="1"/>
          <p:nvPr/>
        </p:nvSpPr>
        <p:spPr>
          <a:xfrm>
            <a:off x="3460531" y="1789147"/>
            <a:ext cx="31531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Waste </a:t>
            </a:r>
          </a:p>
          <a:p>
            <a:r>
              <a:rPr lang="en-US" sz="1200" dirty="0"/>
              <a:t>mixed municipal waste</a:t>
            </a:r>
          </a:p>
          <a:p>
            <a:r>
              <a:rPr lang="en-US" sz="1200" dirty="0"/>
              <a:t>Paper and cardboard</a:t>
            </a:r>
          </a:p>
          <a:p>
            <a:r>
              <a:rPr lang="en-US" sz="1200" dirty="0"/>
              <a:t>Glass</a:t>
            </a:r>
          </a:p>
          <a:p>
            <a:r>
              <a:rPr lang="en-US" sz="1200" dirty="0"/>
              <a:t>plastics</a:t>
            </a:r>
          </a:p>
          <a:p>
            <a:r>
              <a:rPr lang="en-US" sz="1200" dirty="0"/>
              <a:t>metals</a:t>
            </a:r>
          </a:p>
          <a:p>
            <a:r>
              <a:rPr lang="en-US" sz="1200" dirty="0"/>
              <a:t>biodegradable kitchen and canteen waste</a:t>
            </a:r>
          </a:p>
          <a:p>
            <a:r>
              <a:rPr lang="en-US" sz="1200" dirty="0"/>
              <a:t>Garden and park waste</a:t>
            </a:r>
          </a:p>
          <a:p>
            <a:r>
              <a:rPr lang="en-US" sz="1200" dirty="0"/>
              <a:t>Fluorescent tubes and other mercury-containing wastes</a:t>
            </a:r>
          </a:p>
          <a:p>
            <a:r>
              <a:rPr lang="en-US" sz="1200" dirty="0"/>
              <a:t>batteries</a:t>
            </a:r>
          </a:p>
          <a:p>
            <a:r>
              <a:rPr lang="en-US" sz="1200" dirty="0"/>
              <a:t>Sludges from in-house wastewater treatment</a:t>
            </a:r>
          </a:p>
          <a:p>
            <a:r>
              <a:rPr lang="en-US" sz="1200" dirty="0"/>
              <a:t>toner waste</a:t>
            </a:r>
          </a:p>
          <a:p>
            <a:r>
              <a:rPr lang="en-US" sz="1200" dirty="0"/>
              <a:t>Edible oils and fats</a:t>
            </a:r>
          </a:p>
          <a:p>
            <a:r>
              <a:rPr lang="en-US" sz="1200" dirty="0"/>
              <a:t>Oils and fats (</a:t>
            </a:r>
            <a:r>
              <a:rPr lang="en-US" sz="1200" dirty="0" err="1"/>
              <a:t>Mainternence</a:t>
            </a:r>
            <a:r>
              <a:rPr lang="en-US" sz="1200" dirty="0"/>
              <a:t>)</a:t>
            </a:r>
          </a:p>
          <a:p>
            <a:r>
              <a:rPr lang="en-US" sz="1200" dirty="0"/>
              <a:t>bulky waste</a:t>
            </a:r>
          </a:p>
          <a:p>
            <a:r>
              <a:rPr lang="en-US" sz="1200" dirty="0"/>
              <a:t>Paints, inks, adhesives and resins containing dangerous substances</a:t>
            </a:r>
          </a:p>
          <a:p>
            <a:r>
              <a:rPr lang="en-US" sz="1200" dirty="0"/>
              <a:t>drug</a:t>
            </a:r>
          </a:p>
          <a:p>
            <a:r>
              <a:rPr lang="en-US" sz="1200" dirty="0"/>
              <a:t>Used electronic devices &amp; IT</a:t>
            </a:r>
          </a:p>
          <a:p>
            <a:r>
              <a:rPr lang="en-US" sz="1200" dirty="0"/>
              <a:t>Electronic devices with coolant</a:t>
            </a:r>
          </a:p>
          <a:p>
            <a:r>
              <a:rPr lang="en-US" sz="1200" dirty="0"/>
              <a:t>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C6FC5-EB1B-1791-37EA-5D700AA7A783}"/>
              </a:ext>
            </a:extLst>
          </p:cNvPr>
          <p:cNvSpPr txBox="1"/>
          <p:nvPr/>
        </p:nvSpPr>
        <p:spPr>
          <a:xfrm>
            <a:off x="7110248" y="1844328"/>
            <a:ext cx="24436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400" b="1" dirty="0"/>
              <a:t>Towels &amp; linen</a:t>
            </a:r>
          </a:p>
          <a:p>
            <a:r>
              <a:rPr lang="en-US" sz="1200" dirty="0"/>
              <a:t>Towels Large</a:t>
            </a:r>
          </a:p>
          <a:p>
            <a:r>
              <a:rPr lang="en-US" sz="1200" dirty="0"/>
              <a:t>Towels Small</a:t>
            </a:r>
          </a:p>
          <a:p>
            <a:r>
              <a:rPr lang="en-US" sz="1200" dirty="0"/>
              <a:t>Towels Lux Large</a:t>
            </a:r>
          </a:p>
          <a:p>
            <a:r>
              <a:rPr lang="en-US" sz="1200" dirty="0"/>
              <a:t>Towels Lux Small</a:t>
            </a:r>
          </a:p>
          <a:p>
            <a:r>
              <a:rPr lang="en-US" sz="1200" dirty="0"/>
              <a:t>Duvet cover Small</a:t>
            </a:r>
          </a:p>
          <a:p>
            <a:r>
              <a:rPr lang="en-US" sz="1200" dirty="0"/>
              <a:t>Duvet cover Large</a:t>
            </a:r>
          </a:p>
          <a:p>
            <a:r>
              <a:rPr lang="en-US" sz="1200" dirty="0"/>
              <a:t>Bath mat</a:t>
            </a:r>
          </a:p>
          <a:p>
            <a:r>
              <a:rPr lang="en-US" sz="1200" dirty="0"/>
              <a:t>Duvet cover - child</a:t>
            </a:r>
          </a:p>
          <a:p>
            <a:r>
              <a:rPr lang="en-US" sz="1200" dirty="0"/>
              <a:t>Bed Sheets Large</a:t>
            </a:r>
          </a:p>
          <a:p>
            <a:r>
              <a:rPr lang="en-US" sz="1200" dirty="0"/>
              <a:t>Bed Sheets Small</a:t>
            </a:r>
          </a:p>
          <a:p>
            <a:r>
              <a:rPr lang="en-US" sz="1200" dirty="0"/>
              <a:t>Pillowcases Large</a:t>
            </a:r>
          </a:p>
          <a:p>
            <a:r>
              <a:rPr lang="en-US" sz="1200" dirty="0"/>
              <a:t>Pillowcases Small</a:t>
            </a:r>
          </a:p>
          <a:p>
            <a:r>
              <a:rPr lang="en-US" sz="1200" dirty="0"/>
              <a:t>Hand cloths</a:t>
            </a:r>
          </a:p>
          <a:p>
            <a:r>
              <a:rPr lang="en-US" sz="1200" dirty="0"/>
              <a:t>Bathrobes</a:t>
            </a:r>
          </a:p>
          <a:p>
            <a:endParaRPr lang="en-US" sz="1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AD7002-FFE1-2BDB-E744-74E13A432576}"/>
              </a:ext>
            </a:extLst>
          </p:cNvPr>
          <p:cNvSpPr/>
          <p:nvPr/>
        </p:nvSpPr>
        <p:spPr>
          <a:xfrm>
            <a:off x="9695793" y="4485290"/>
            <a:ext cx="1984850" cy="202345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Where a data integration is not available, the data can be manually entered into PMI </a:t>
            </a:r>
            <a:r>
              <a:rPr lang="en-US" sz="1400" dirty="0" err="1">
                <a:solidFill>
                  <a:schemeClr val="bg1"/>
                </a:solidFill>
              </a:rPr>
              <a:t>GoGreen</a:t>
            </a:r>
            <a:r>
              <a:rPr lang="en-US" sz="1400" dirty="0">
                <a:solidFill>
                  <a:schemeClr val="bg1"/>
                </a:solidFill>
              </a:rPr>
              <a:t> on all resources 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5" y="1091934"/>
            <a:ext cx="831661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Step-by-step guidance for </a:t>
            </a:r>
            <a:r>
              <a:rPr lang="en-US" sz="2400" b="1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GoGreen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&amp; timeline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D70F23-913A-B6A6-4AA1-F30197007F3C}"/>
              </a:ext>
            </a:extLst>
          </p:cNvPr>
          <p:cNvSpPr/>
          <p:nvPr/>
        </p:nvSpPr>
        <p:spPr>
          <a:xfrm>
            <a:off x="593022" y="3098821"/>
            <a:ext cx="825876" cy="54628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1 Hierarchy setting</a:t>
            </a:r>
            <a:endParaRPr lang="en-DE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C360D5-91BA-46E0-4FD4-779F8B0FB5BA}"/>
              </a:ext>
            </a:extLst>
          </p:cNvPr>
          <p:cNvSpPr/>
          <p:nvPr/>
        </p:nvSpPr>
        <p:spPr>
          <a:xfrm>
            <a:off x="569192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  <a:endParaRPr lang="en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22EB46-4D0C-78B7-3B5A-DBC146B2CF41}"/>
              </a:ext>
            </a:extLst>
          </p:cNvPr>
          <p:cNvSpPr/>
          <p:nvPr/>
        </p:nvSpPr>
        <p:spPr>
          <a:xfrm>
            <a:off x="1971926" y="2637998"/>
            <a:ext cx="69547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  <a:endParaRPr lang="en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0B028E-58F9-BA84-F9ED-6698253AE04F}"/>
              </a:ext>
            </a:extLst>
          </p:cNvPr>
          <p:cNvSpPr/>
          <p:nvPr/>
        </p:nvSpPr>
        <p:spPr>
          <a:xfrm>
            <a:off x="3382950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W5</a:t>
            </a:r>
            <a:endParaRPr lang="en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E85FC1-B5CD-84FC-0E31-E9DF85809861}"/>
              </a:ext>
            </a:extLst>
          </p:cNvPr>
          <p:cNvSpPr/>
          <p:nvPr/>
        </p:nvSpPr>
        <p:spPr>
          <a:xfrm>
            <a:off x="6186653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W9</a:t>
            </a:r>
            <a:endParaRPr lang="en-D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237BD9-7D30-FE9F-036F-FD8D63E77BF7}"/>
              </a:ext>
            </a:extLst>
          </p:cNvPr>
          <p:cNvSpPr/>
          <p:nvPr/>
        </p:nvSpPr>
        <p:spPr>
          <a:xfrm>
            <a:off x="7544445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W11</a:t>
            </a:r>
            <a:endParaRPr lang="en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68540E-5228-4B23-002F-F14F920C36EA}"/>
              </a:ext>
            </a:extLst>
          </p:cNvPr>
          <p:cNvSpPr/>
          <p:nvPr/>
        </p:nvSpPr>
        <p:spPr>
          <a:xfrm>
            <a:off x="4775630" y="2640814"/>
            <a:ext cx="72748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W7</a:t>
            </a:r>
            <a:endParaRPr lang="en-DE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88364D-4531-DB03-0B4A-1170B9FFD233}"/>
              </a:ext>
            </a:extLst>
          </p:cNvPr>
          <p:cNvSpPr/>
          <p:nvPr/>
        </p:nvSpPr>
        <p:spPr>
          <a:xfrm>
            <a:off x="1264663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W2</a:t>
            </a:r>
            <a:endParaRPr lang="en-D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342559-8480-D9B2-3D70-4474B8F5C1A6}"/>
              </a:ext>
            </a:extLst>
          </p:cNvPr>
          <p:cNvSpPr/>
          <p:nvPr/>
        </p:nvSpPr>
        <p:spPr>
          <a:xfrm>
            <a:off x="2647179" y="2637998"/>
            <a:ext cx="72748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  <a:endParaRPr lang="en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7E6578-D0DC-4536-4E5C-E2014650359F}"/>
              </a:ext>
            </a:extLst>
          </p:cNvPr>
          <p:cNvSpPr/>
          <p:nvPr/>
        </p:nvSpPr>
        <p:spPr>
          <a:xfrm>
            <a:off x="4071869" y="2640680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W6</a:t>
            </a:r>
            <a:endParaRPr lang="en-D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088CF6-32C0-2DA5-EB47-DEC373126BBF}"/>
              </a:ext>
            </a:extLst>
          </p:cNvPr>
          <p:cNvSpPr/>
          <p:nvPr/>
        </p:nvSpPr>
        <p:spPr>
          <a:xfrm>
            <a:off x="6865549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W10</a:t>
            </a:r>
            <a:endParaRPr lang="en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E71E5A-4A26-6CC4-F61D-BF5ADE0BA133}"/>
              </a:ext>
            </a:extLst>
          </p:cNvPr>
          <p:cNvSpPr/>
          <p:nvPr/>
        </p:nvSpPr>
        <p:spPr>
          <a:xfrm>
            <a:off x="5482893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W8</a:t>
            </a:r>
            <a:endParaRPr lang="en-DE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871570C-8A4F-4CF0-831D-830AD351B4C6}"/>
              </a:ext>
            </a:extLst>
          </p:cNvPr>
          <p:cNvSpPr/>
          <p:nvPr/>
        </p:nvSpPr>
        <p:spPr>
          <a:xfrm>
            <a:off x="569192" y="3749043"/>
            <a:ext cx="999477" cy="369332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2 </a:t>
            </a:r>
          </a:p>
          <a:p>
            <a:r>
              <a:rPr lang="en-US" sz="1200" dirty="0"/>
              <a:t>PMI setting</a:t>
            </a:r>
            <a:endParaRPr lang="en-DE" sz="12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CC802F9-567C-84A1-03C9-38390EE317B3}"/>
              </a:ext>
            </a:extLst>
          </p:cNvPr>
          <p:cNvSpPr/>
          <p:nvPr/>
        </p:nvSpPr>
        <p:spPr>
          <a:xfrm>
            <a:off x="567696" y="4221327"/>
            <a:ext cx="5725788" cy="42062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3 </a:t>
            </a:r>
          </a:p>
          <a:p>
            <a:pPr algn="ctr"/>
            <a:r>
              <a:rPr lang="en-US" sz="1200" dirty="0"/>
              <a:t>Data integration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DD57D08-7620-4BD8-EB76-EF5B9EC06D7A}"/>
              </a:ext>
            </a:extLst>
          </p:cNvPr>
          <p:cNvSpPr/>
          <p:nvPr/>
        </p:nvSpPr>
        <p:spPr>
          <a:xfrm>
            <a:off x="5345826" y="4694298"/>
            <a:ext cx="947658" cy="6615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4 </a:t>
            </a:r>
          </a:p>
          <a:p>
            <a:r>
              <a:rPr lang="en-US" sz="1200" dirty="0"/>
              <a:t>Cockpit setting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F42F16-3F1F-99CF-EEF3-EA59A9D49D52}"/>
              </a:ext>
            </a:extLst>
          </p:cNvPr>
          <p:cNvSpPr/>
          <p:nvPr/>
        </p:nvSpPr>
        <p:spPr>
          <a:xfrm>
            <a:off x="8223341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W12</a:t>
            </a:r>
            <a:endParaRPr lang="en-DE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DF8EC8-4887-5A99-9C24-A248FD146B51}"/>
              </a:ext>
            </a:extLst>
          </p:cNvPr>
          <p:cNvSpPr/>
          <p:nvPr/>
        </p:nvSpPr>
        <p:spPr>
          <a:xfrm>
            <a:off x="8885661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W13</a:t>
            </a:r>
            <a:endParaRPr lang="en-DE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F94421-580E-86A7-147C-12D97D83FC25}"/>
              </a:ext>
            </a:extLst>
          </p:cNvPr>
          <p:cNvSpPr/>
          <p:nvPr/>
        </p:nvSpPr>
        <p:spPr>
          <a:xfrm>
            <a:off x="9581133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W14</a:t>
            </a:r>
            <a:endParaRPr lang="en-DE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CBFD72-F71D-E2B4-AD01-686F53E3EF63}"/>
              </a:ext>
            </a:extLst>
          </p:cNvPr>
          <p:cNvSpPr/>
          <p:nvPr/>
        </p:nvSpPr>
        <p:spPr>
          <a:xfrm>
            <a:off x="10276605" y="2637998"/>
            <a:ext cx="69547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W15</a:t>
            </a:r>
            <a:endParaRPr lang="en-DE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BF77E90-0439-50B7-F5CA-3E83853B1545}"/>
              </a:ext>
            </a:extLst>
          </p:cNvPr>
          <p:cNvSpPr/>
          <p:nvPr/>
        </p:nvSpPr>
        <p:spPr>
          <a:xfrm>
            <a:off x="5982285" y="5385326"/>
            <a:ext cx="811145" cy="66153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5 Prep</a:t>
            </a:r>
          </a:p>
          <a:p>
            <a:r>
              <a:rPr lang="en-US" sz="1200" dirty="0" err="1"/>
              <a:t>GoGreen</a:t>
            </a:r>
            <a:endParaRPr lang="en-US" sz="120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1693F8F-03D4-5037-B208-991AB1679B0B}"/>
              </a:ext>
            </a:extLst>
          </p:cNvPr>
          <p:cNvCxnSpPr>
            <a:cxnSpLocks/>
          </p:cNvCxnSpPr>
          <p:nvPr/>
        </p:nvCxnSpPr>
        <p:spPr>
          <a:xfrm>
            <a:off x="7544443" y="2289737"/>
            <a:ext cx="0" cy="6965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B3286D56-55BB-C23F-D928-B731FCE6CCE4}"/>
              </a:ext>
            </a:extLst>
          </p:cNvPr>
          <p:cNvSpPr/>
          <p:nvPr/>
        </p:nvSpPr>
        <p:spPr>
          <a:xfrm>
            <a:off x="7447223" y="2197457"/>
            <a:ext cx="194441" cy="173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7202F2-71E7-6B97-2819-F9391173A222}"/>
              </a:ext>
            </a:extLst>
          </p:cNvPr>
          <p:cNvSpPr txBox="1"/>
          <p:nvPr/>
        </p:nvSpPr>
        <p:spPr>
          <a:xfrm>
            <a:off x="7092221" y="1781686"/>
            <a:ext cx="904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Send out invites</a:t>
            </a:r>
            <a:endParaRPr lang="en-DE" sz="1050" dirty="0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26BAF01B-BDE5-70C7-B009-C014E5918E39}"/>
              </a:ext>
            </a:extLst>
          </p:cNvPr>
          <p:cNvSpPr/>
          <p:nvPr/>
        </p:nvSpPr>
        <p:spPr>
          <a:xfrm rot="10800000">
            <a:off x="9114696" y="2154721"/>
            <a:ext cx="237402" cy="17342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C926EA-8DEB-8A14-1D4E-D43E82144244}"/>
              </a:ext>
            </a:extLst>
          </p:cNvPr>
          <p:cNvCxnSpPr>
            <a:cxnSpLocks/>
            <a:stCxn id="72" idx="0"/>
            <a:endCxn id="62" idx="0"/>
          </p:cNvCxnSpPr>
          <p:nvPr/>
        </p:nvCxnSpPr>
        <p:spPr>
          <a:xfrm>
            <a:off x="9233397" y="2328141"/>
            <a:ext cx="0" cy="30985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2D955C1-415B-2273-F9BE-4FF19F430B90}"/>
              </a:ext>
            </a:extLst>
          </p:cNvPr>
          <p:cNvSpPr txBox="1"/>
          <p:nvPr/>
        </p:nvSpPr>
        <p:spPr>
          <a:xfrm>
            <a:off x="8883945" y="1818470"/>
            <a:ext cx="9044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Go` Live</a:t>
            </a:r>
            <a:endParaRPr lang="en-DE" sz="1050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2FDA02-2014-82A8-A698-1D6B9D628F16}"/>
              </a:ext>
            </a:extLst>
          </p:cNvPr>
          <p:cNvSpPr/>
          <p:nvPr/>
        </p:nvSpPr>
        <p:spPr>
          <a:xfrm>
            <a:off x="9098765" y="3050298"/>
            <a:ext cx="999049" cy="64332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6</a:t>
            </a:r>
          </a:p>
          <a:p>
            <a:r>
              <a:rPr lang="en-US" sz="1200" dirty="0"/>
              <a:t>User onboarding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8A9FBE6-6196-768A-BB93-0FC2FBE94694}"/>
              </a:ext>
            </a:extLst>
          </p:cNvPr>
          <p:cNvSpPr/>
          <p:nvPr/>
        </p:nvSpPr>
        <p:spPr>
          <a:xfrm>
            <a:off x="10296319" y="3133876"/>
            <a:ext cx="1713810" cy="47617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Step 7</a:t>
            </a:r>
          </a:p>
          <a:p>
            <a:r>
              <a:rPr lang="en-US" sz="1200" dirty="0"/>
              <a:t>Monitor performance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89CF0C5F-10B5-1791-B070-40D7F77A7C09}"/>
              </a:ext>
            </a:extLst>
          </p:cNvPr>
          <p:cNvSpPr/>
          <p:nvPr/>
        </p:nvSpPr>
        <p:spPr>
          <a:xfrm>
            <a:off x="10356438" y="3736593"/>
            <a:ext cx="1641897" cy="339855"/>
          </a:xfrm>
          <a:prstGeom prst="rightArrow">
            <a:avLst/>
          </a:prstGeom>
          <a:solidFill>
            <a:srgbClr val="7F7F7F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E6BE552-F5EE-7F71-B1A9-7E4650A8B327}"/>
              </a:ext>
            </a:extLst>
          </p:cNvPr>
          <p:cNvCxnSpPr>
            <a:cxnSpLocks/>
          </p:cNvCxnSpPr>
          <p:nvPr/>
        </p:nvCxnSpPr>
        <p:spPr>
          <a:xfrm>
            <a:off x="6865549" y="2776404"/>
            <a:ext cx="0" cy="38375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phic 86" descr="Flag with solid fill">
            <a:extLst>
              <a:ext uri="{FF2B5EF4-FFF2-40B4-BE49-F238E27FC236}">
                <a16:creationId xmlns:a16="http://schemas.microsoft.com/office/drawing/2014/main" id="{F2531534-4511-C1A4-BC72-0EEB85B1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4377" y="2224841"/>
            <a:ext cx="457194" cy="457194"/>
          </a:xfrm>
          <a:prstGeom prst="rect">
            <a:avLst/>
          </a:prstGeom>
        </p:spPr>
      </p:pic>
      <p:pic>
        <p:nvPicPr>
          <p:cNvPr id="91" name="Graphic 90" descr="Warning with solid fill">
            <a:extLst>
              <a:ext uri="{FF2B5EF4-FFF2-40B4-BE49-F238E27FC236}">
                <a16:creationId xmlns:a16="http://schemas.microsoft.com/office/drawing/2014/main" id="{D65B2A91-D0CF-2E45-E181-3D86BA2A8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0964" y="2193437"/>
            <a:ext cx="369332" cy="36933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5595181-A70B-9697-7836-BC5002FE41D9}"/>
              </a:ext>
            </a:extLst>
          </p:cNvPr>
          <p:cNvSpPr txBox="1"/>
          <p:nvPr/>
        </p:nvSpPr>
        <p:spPr>
          <a:xfrm>
            <a:off x="4041541" y="1825933"/>
            <a:ext cx="1402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Test if the data integration is in pace</a:t>
            </a:r>
            <a:endParaRPr lang="en-DE" sz="1050" dirty="0"/>
          </a:p>
        </p:txBody>
      </p:sp>
    </p:spTree>
    <p:extLst>
      <p:ext uri="{BB962C8B-B14F-4D97-AF65-F5344CB8AC3E}">
        <p14:creationId xmlns:p14="http://schemas.microsoft.com/office/powerpoint/2010/main" val="10159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84029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Configuration – </a:t>
            </a:r>
            <a:r>
              <a:rPr lang="en-US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Hierarchy setting </a:t>
            </a:r>
            <a:endParaRPr lang="en-US" sz="2000" b="1" dirty="0">
              <a:solidFill>
                <a:schemeClr val="accent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91142-ED9C-702A-0ADE-1DD59F28D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" t="3585"/>
          <a:stretch/>
        </p:blipFill>
        <p:spPr>
          <a:xfrm>
            <a:off x="703168" y="1873418"/>
            <a:ext cx="3468624" cy="2031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857EAD-B6AF-D1F3-4065-5DE387780D91}"/>
              </a:ext>
            </a:extLst>
          </p:cNvPr>
          <p:cNvSpPr txBox="1"/>
          <p:nvPr/>
        </p:nvSpPr>
        <p:spPr>
          <a:xfrm>
            <a:off x="4291584" y="1873418"/>
            <a:ext cx="421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Step 1. Activate GG in the module setting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r>
              <a:rPr lang="en-US" sz="1200" b="1" dirty="0"/>
              <a:t>1. Enable “</a:t>
            </a:r>
            <a:r>
              <a:rPr lang="en-US" sz="1200" dirty="0"/>
              <a:t>EnabledVersion2” = PMI GG new version is activated</a:t>
            </a:r>
          </a:p>
          <a:p>
            <a:r>
              <a:rPr lang="en-US" sz="1200" b="1" dirty="0"/>
              <a:t>2. Enable/Deactivate</a:t>
            </a:r>
            <a:r>
              <a:rPr lang="en-US" sz="1200" dirty="0"/>
              <a:t> “GoGreenV2NotLive” when the user should see GG in PMI (activate this one when Go Live)</a:t>
            </a:r>
          </a:p>
          <a:p>
            <a:r>
              <a:rPr lang="en-US" sz="1200" b="1" dirty="0"/>
              <a:t>3. Enable/Deactivate </a:t>
            </a:r>
            <a:r>
              <a:rPr lang="en-US" sz="1200" dirty="0"/>
              <a:t>“Show </a:t>
            </a:r>
            <a:r>
              <a:rPr lang="en-US" sz="1200" dirty="0" err="1"/>
              <a:t>GMDashboard</a:t>
            </a:r>
            <a:r>
              <a:rPr lang="en-US" sz="1200" dirty="0"/>
              <a:t> </a:t>
            </a:r>
            <a:r>
              <a:rPr lang="en-US" sz="1200" dirty="0" err="1"/>
              <a:t>GoGreen</a:t>
            </a:r>
            <a:r>
              <a:rPr lang="en-US" sz="1200" dirty="0"/>
              <a:t> Changes” when the user should see GG in PMI Daily Digest (activate this one when Go Live)</a:t>
            </a:r>
          </a:p>
          <a:p>
            <a:r>
              <a:rPr lang="en-US" sz="1200" dirty="0"/>
              <a:t>4. </a:t>
            </a:r>
            <a:r>
              <a:rPr lang="en-US" sz="1200" b="1" dirty="0"/>
              <a:t>Enable</a:t>
            </a:r>
            <a:r>
              <a:rPr lang="en-US" sz="1200" dirty="0"/>
              <a:t> when you start setup GG on a property</a:t>
            </a:r>
          </a:p>
          <a:p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924D1A-E1F2-FE81-3863-66AF9D91D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755"/>
          <a:stretch/>
        </p:blipFill>
        <p:spPr>
          <a:xfrm>
            <a:off x="703168" y="4173266"/>
            <a:ext cx="3468624" cy="2305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667ACC-FF3F-49F6-2D4E-D1851221305B}"/>
              </a:ext>
            </a:extLst>
          </p:cNvPr>
          <p:cNvSpPr/>
          <p:nvPr/>
        </p:nvSpPr>
        <p:spPr>
          <a:xfrm>
            <a:off x="1088005" y="2040560"/>
            <a:ext cx="893195" cy="2637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759CD-A8BA-45DA-C271-202DF5870714}"/>
              </a:ext>
            </a:extLst>
          </p:cNvPr>
          <p:cNvSpPr/>
          <p:nvPr/>
        </p:nvSpPr>
        <p:spPr>
          <a:xfrm>
            <a:off x="1121665" y="2665144"/>
            <a:ext cx="2901696" cy="8349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56F8AB-F662-9710-1FF1-9AF6147EF233}"/>
              </a:ext>
            </a:extLst>
          </p:cNvPr>
          <p:cNvSpPr/>
          <p:nvPr/>
        </p:nvSpPr>
        <p:spPr>
          <a:xfrm>
            <a:off x="703168" y="5095262"/>
            <a:ext cx="1326800" cy="13830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D88B-9171-06DD-BE1E-977556958997}"/>
              </a:ext>
            </a:extLst>
          </p:cNvPr>
          <p:cNvSpPr txBox="1"/>
          <p:nvPr/>
        </p:nvSpPr>
        <p:spPr>
          <a:xfrm>
            <a:off x="4291584" y="4173266"/>
            <a:ext cx="421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Step 2. Activate GG cockpits and resources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r>
              <a:rPr lang="en-US" sz="1200" b="1" dirty="0"/>
              <a:t>1. Activate/deactivate </a:t>
            </a:r>
            <a:r>
              <a:rPr lang="en-US" sz="1200" dirty="0"/>
              <a:t>the cockpits/resources you would need </a:t>
            </a:r>
          </a:p>
          <a:p>
            <a:endParaRPr lang="en-DE" sz="1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A4F586-0921-C1E7-6E7B-49DAD1305281}"/>
              </a:ext>
            </a:extLst>
          </p:cNvPr>
          <p:cNvSpPr/>
          <p:nvPr/>
        </p:nvSpPr>
        <p:spPr>
          <a:xfrm>
            <a:off x="10998263" y="293065"/>
            <a:ext cx="825876" cy="54628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1 Hierarchy setting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37901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E7017-8918-5B7D-533E-BAC99F7C7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4" b="25969"/>
          <a:stretch/>
        </p:blipFill>
        <p:spPr>
          <a:xfrm>
            <a:off x="703168" y="1645065"/>
            <a:ext cx="3472592" cy="2628232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84029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Configuration – </a:t>
            </a:r>
            <a:r>
              <a:rPr lang="en-US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Hierarchy setting </a:t>
            </a:r>
            <a:endParaRPr lang="en-US" sz="2000" b="1" dirty="0">
              <a:solidFill>
                <a:schemeClr val="accent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57EAD-B6AF-D1F3-4065-5DE387780D91}"/>
              </a:ext>
            </a:extLst>
          </p:cNvPr>
          <p:cNvSpPr txBox="1"/>
          <p:nvPr/>
        </p:nvSpPr>
        <p:spPr>
          <a:xfrm>
            <a:off x="4291584" y="1897802"/>
            <a:ext cx="421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Step 3. Activate NextGen Planning</a:t>
            </a:r>
          </a:p>
          <a:p>
            <a:r>
              <a:rPr lang="en-US" sz="1200" b="1" dirty="0"/>
              <a:t>1. Activate </a:t>
            </a:r>
            <a:r>
              <a:rPr lang="en-US" sz="1200" dirty="0"/>
              <a:t>“</a:t>
            </a:r>
            <a:r>
              <a:rPr lang="en-US" sz="1200" dirty="0" err="1"/>
              <a:t>EnableNextGenPlaning</a:t>
            </a:r>
            <a:r>
              <a:rPr lang="en-US" sz="1200" dirty="0"/>
              <a:t>” in the module setting “</a:t>
            </a:r>
            <a:r>
              <a:rPr lang="en-US" sz="1200" dirty="0" err="1"/>
              <a:t>BudgetandForecast</a:t>
            </a:r>
            <a:r>
              <a:rPr lang="en-US" sz="1200" dirty="0"/>
              <a:t> module”</a:t>
            </a:r>
          </a:p>
          <a:p>
            <a:endParaRPr lang="en-DE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759CD-A8BA-45DA-C271-202DF5870714}"/>
              </a:ext>
            </a:extLst>
          </p:cNvPr>
          <p:cNvSpPr/>
          <p:nvPr/>
        </p:nvSpPr>
        <p:spPr>
          <a:xfrm>
            <a:off x="1088005" y="3889248"/>
            <a:ext cx="3034268" cy="2011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D88B-9171-06DD-BE1E-977556958997}"/>
              </a:ext>
            </a:extLst>
          </p:cNvPr>
          <p:cNvSpPr txBox="1"/>
          <p:nvPr/>
        </p:nvSpPr>
        <p:spPr>
          <a:xfrm>
            <a:off x="4291584" y="4679763"/>
            <a:ext cx="421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Step 4. Activate Goal Distribution</a:t>
            </a:r>
          </a:p>
          <a:p>
            <a:r>
              <a:rPr lang="en-US" sz="1200" b="1" dirty="0"/>
              <a:t>1. Activate </a:t>
            </a:r>
            <a:r>
              <a:rPr lang="en-US" sz="1200" dirty="0"/>
              <a:t>the Goal Distribution on the chain level, </a:t>
            </a:r>
            <a:r>
              <a:rPr lang="en-US" sz="1200" dirty="0" err="1"/>
              <a:t>GoGreen</a:t>
            </a:r>
            <a:r>
              <a:rPr lang="en-US" sz="1200" dirty="0"/>
              <a:t> module setting</a:t>
            </a:r>
          </a:p>
          <a:p>
            <a:endParaRPr lang="en-DE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02117-6E31-8ECF-B3B8-BD8B8444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52" y="4529665"/>
            <a:ext cx="3029521" cy="20540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56F8AB-F662-9710-1FF1-9AF6147EF233}"/>
              </a:ext>
            </a:extLst>
          </p:cNvPr>
          <p:cNvSpPr/>
          <p:nvPr/>
        </p:nvSpPr>
        <p:spPr>
          <a:xfrm>
            <a:off x="1177480" y="6046183"/>
            <a:ext cx="2839783" cy="2884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EA0BC5-C207-2440-EFEE-6A6F3E8F4D8A}"/>
              </a:ext>
            </a:extLst>
          </p:cNvPr>
          <p:cNvSpPr/>
          <p:nvPr/>
        </p:nvSpPr>
        <p:spPr>
          <a:xfrm>
            <a:off x="10998263" y="293065"/>
            <a:ext cx="825876" cy="54628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1 Hierarchy setting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380596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634067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Configuration – </a:t>
            </a:r>
            <a:r>
              <a:rPr lang="en-US" sz="2400" b="1" dirty="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PMI settings </a:t>
            </a:r>
            <a:endParaRPr lang="en-US" sz="2000" b="1" dirty="0">
              <a:solidFill>
                <a:schemeClr val="accent4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6A55-2831-904F-9B96-165D21798E84}"/>
              </a:ext>
            </a:extLst>
          </p:cNvPr>
          <p:cNvSpPr txBox="1"/>
          <p:nvPr/>
        </p:nvSpPr>
        <p:spPr>
          <a:xfrm>
            <a:off x="703168" y="1765147"/>
            <a:ext cx="66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To have the KPI resource per Sqm in GG Learning and Benchmarking groups activated in the Goal Distribution, the Sqm mater and Comp-set data would need to be entered in the Factsheet </a:t>
            </a:r>
            <a:endParaRPr lang="en-DE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2642B-B619-3BA7-2234-D43BF062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68" y="2479397"/>
            <a:ext cx="6508400" cy="1651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EAF857-FF07-4067-21BC-8EA8D676BCC5}"/>
              </a:ext>
            </a:extLst>
          </p:cNvPr>
          <p:cNvSpPr txBox="1"/>
          <p:nvPr/>
        </p:nvSpPr>
        <p:spPr>
          <a:xfrm>
            <a:off x="7479792" y="2474297"/>
            <a:ext cx="370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Step 1. Prep fact sheets</a:t>
            </a:r>
          </a:p>
          <a:p>
            <a:pPr marL="228600" indent="-228600">
              <a:buAutoNum type="arabicPeriod"/>
            </a:pPr>
            <a:r>
              <a:rPr lang="en-US" sz="1200" b="1" dirty="0"/>
              <a:t>Enter </a:t>
            </a:r>
            <a:r>
              <a:rPr lang="en-US" sz="1200" dirty="0"/>
              <a:t>the Sqm mater data in the Fact sheets</a:t>
            </a:r>
          </a:p>
          <a:p>
            <a:pPr marL="228600" indent="-228600">
              <a:buAutoNum type="arabicPeriod"/>
            </a:pPr>
            <a:r>
              <a:rPr lang="en-US" sz="1200" b="1" dirty="0"/>
              <a:t>Choose</a:t>
            </a:r>
            <a:r>
              <a:rPr lang="en-US" sz="1200" dirty="0"/>
              <a:t> a group name from the dropdown list under “</a:t>
            </a:r>
            <a:r>
              <a:rPr lang="en-US" sz="1200" dirty="0" err="1"/>
              <a:t>GoGreen</a:t>
            </a:r>
            <a:r>
              <a:rPr lang="en-US" sz="1200" dirty="0"/>
              <a:t> comp-set.”</a:t>
            </a:r>
          </a:p>
          <a:p>
            <a:pPr marL="228600" indent="-228600">
              <a:buAutoNum type="arabicPeriod"/>
            </a:pPr>
            <a:endParaRPr lang="en-DE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380A65-5100-E878-6C61-7740D360E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408" y="4383777"/>
            <a:ext cx="4328160" cy="1163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2BCCF4-23A4-F15E-EBBA-C921F2CCA551}"/>
              </a:ext>
            </a:extLst>
          </p:cNvPr>
          <p:cNvSpPr/>
          <p:nvPr/>
        </p:nvSpPr>
        <p:spPr>
          <a:xfrm>
            <a:off x="2953380" y="3614928"/>
            <a:ext cx="3721739" cy="2499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2EFDF-5B7B-7D0E-996C-4BD5CB833EEE}"/>
              </a:ext>
            </a:extLst>
          </p:cNvPr>
          <p:cNvSpPr/>
          <p:nvPr/>
        </p:nvSpPr>
        <p:spPr>
          <a:xfrm>
            <a:off x="3349621" y="2466076"/>
            <a:ext cx="460379" cy="368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8B9B2-8E90-9DB8-491E-0127D78DB74A}"/>
              </a:ext>
            </a:extLst>
          </p:cNvPr>
          <p:cNvSpPr/>
          <p:nvPr/>
        </p:nvSpPr>
        <p:spPr>
          <a:xfrm>
            <a:off x="2953380" y="5297424"/>
            <a:ext cx="4258188" cy="2499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16D1C-5298-E054-11FE-6521318CF588}"/>
              </a:ext>
            </a:extLst>
          </p:cNvPr>
          <p:cNvSpPr txBox="1"/>
          <p:nvPr/>
        </p:nvSpPr>
        <p:spPr>
          <a:xfrm>
            <a:off x="7479792" y="6108192"/>
            <a:ext cx="454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PMI Configuration is now complete</a:t>
            </a:r>
            <a:endParaRPr lang="en-DE" sz="2000" b="1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844120-E19D-8248-CE78-246F35AA9D6C}"/>
              </a:ext>
            </a:extLst>
          </p:cNvPr>
          <p:cNvSpPr/>
          <p:nvPr/>
        </p:nvSpPr>
        <p:spPr>
          <a:xfrm>
            <a:off x="10977062" y="268148"/>
            <a:ext cx="855722" cy="571201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2 </a:t>
            </a:r>
          </a:p>
          <a:p>
            <a:pPr algn="ctr"/>
            <a:r>
              <a:rPr lang="en-US" sz="1200" dirty="0"/>
              <a:t>PMI setting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276043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612121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Data integration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General info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A9D7E-A166-CD05-B49B-BF6C06D43E66}"/>
              </a:ext>
            </a:extLst>
          </p:cNvPr>
          <p:cNvSpPr txBox="1"/>
          <p:nvPr/>
        </p:nvSpPr>
        <p:spPr>
          <a:xfrm>
            <a:off x="672271" y="1765147"/>
            <a:ext cx="10312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PMI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data &amp; insights</a:t>
            </a:r>
          </a:p>
          <a:p>
            <a:endParaRPr lang="en-US" sz="1100" b="1" i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Energies</a:t>
            </a:r>
          </a:p>
          <a:p>
            <a:r>
              <a:rPr lang="en-US" sz="1100" dirty="0">
                <a:solidFill>
                  <a:schemeClr val="tx2"/>
                </a:solidFill>
              </a:rPr>
              <a:t>They are all related to the heat and lighting of the building.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CO2 factor is either from the supplier or country specific per resource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Water </a:t>
            </a:r>
          </a:p>
          <a:p>
            <a:r>
              <a:rPr lang="en-US" sz="1100" dirty="0">
                <a:solidFill>
                  <a:schemeClr val="tx2"/>
                </a:solidFill>
              </a:rPr>
              <a:t>Total water usage of the building</a:t>
            </a:r>
          </a:p>
          <a:p>
            <a:r>
              <a:rPr lang="en-US" sz="1100" dirty="0">
                <a:solidFill>
                  <a:schemeClr val="tx2"/>
                </a:solidFill>
              </a:rPr>
              <a:t>No CO2 emission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Food waste </a:t>
            </a:r>
          </a:p>
          <a:p>
            <a:r>
              <a:rPr lang="en-US" sz="1100" dirty="0">
                <a:solidFill>
                  <a:schemeClr val="tx2"/>
                </a:solidFill>
              </a:rPr>
              <a:t>Food waste generated in the kitchens is either picked up by the waste supplier or measured by a food waste solution, Winnow, </a:t>
            </a:r>
            <a:r>
              <a:rPr lang="en-US" sz="1100" dirty="0" err="1">
                <a:solidFill>
                  <a:schemeClr val="tx2"/>
                </a:solidFill>
              </a:rPr>
              <a:t>eSmiley</a:t>
            </a:r>
            <a:r>
              <a:rPr lang="en-US" sz="1100" dirty="0">
                <a:solidFill>
                  <a:schemeClr val="tx2"/>
                </a:solidFill>
              </a:rPr>
              <a:t>, </a:t>
            </a:r>
            <a:r>
              <a:rPr lang="en-US" sz="1100" dirty="0" err="1">
                <a:solidFill>
                  <a:schemeClr val="tx2"/>
                </a:solidFill>
              </a:rPr>
              <a:t>etc</a:t>
            </a:r>
            <a:r>
              <a:rPr lang="en-US" sz="1100" dirty="0">
                <a:solidFill>
                  <a:schemeClr val="tx2"/>
                </a:solidFill>
              </a:rPr>
              <a:t>…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CO2 factor is either from the supplier or country specific per resource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General waste</a:t>
            </a:r>
          </a:p>
          <a:p>
            <a:r>
              <a:rPr lang="en-US" sz="1100" dirty="0">
                <a:solidFill>
                  <a:schemeClr val="tx2"/>
                </a:solidFill>
              </a:rPr>
              <a:t>Is waste generated in the building per fraction. 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CO2 factor is either from the supplier or country specific per resource</a:t>
            </a:r>
          </a:p>
          <a:p>
            <a:r>
              <a:rPr lang="en-US" sz="1100" dirty="0">
                <a:solidFill>
                  <a:schemeClr val="tx2"/>
                </a:solidFill>
              </a:rPr>
              <a:t>The supplier will provide waste disposal methods (if required).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Towels &amp; linen </a:t>
            </a:r>
          </a:p>
          <a:p>
            <a:r>
              <a:rPr lang="en-US" sz="1100" dirty="0">
                <a:solidFill>
                  <a:schemeClr val="tx2"/>
                </a:solidFill>
              </a:rPr>
              <a:t>Are units purchased or delivered by the supplier and used to set the rooms (exclude other types of T&amp;L fractions)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CO2 factor is either from the supplier or country specific per resource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Chemicals</a:t>
            </a:r>
          </a:p>
          <a:p>
            <a:r>
              <a:rPr lang="en-US" sz="1100" dirty="0">
                <a:solidFill>
                  <a:schemeClr val="tx2"/>
                </a:solidFill>
              </a:rPr>
              <a:t>Are the KGs purchased or delivered by the supplier for cleaning the rooms</a:t>
            </a:r>
          </a:p>
          <a:p>
            <a:r>
              <a:rPr lang="en-US" sz="1100" dirty="0">
                <a:solidFill>
                  <a:schemeClr val="tx2"/>
                </a:solidFill>
              </a:rPr>
              <a:t>No CO2 emission</a:t>
            </a:r>
          </a:p>
          <a:p>
            <a:r>
              <a:rPr lang="en-US" sz="1050" i="1" dirty="0">
                <a:solidFill>
                  <a:schemeClr val="tx2"/>
                </a:solidFill>
              </a:rPr>
              <a:t>- If the client is using Ecolab or Diversey, it is recommended to have chemicals imported; for smaller suppliers, it can be challenging to capture the data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758471-F425-92C0-DFDB-D5FBD186FA79}"/>
              </a:ext>
            </a:extLst>
          </p:cNvPr>
          <p:cNvSpPr/>
          <p:nvPr/>
        </p:nvSpPr>
        <p:spPr>
          <a:xfrm>
            <a:off x="10917620" y="275512"/>
            <a:ext cx="930168" cy="56383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3 </a:t>
            </a:r>
          </a:p>
          <a:p>
            <a:pPr algn="ctr"/>
            <a:r>
              <a:rPr lang="en-US" sz="1200" dirty="0"/>
              <a:t>Data integration </a:t>
            </a:r>
          </a:p>
        </p:txBody>
      </p:sp>
    </p:spTree>
    <p:extLst>
      <p:ext uri="{BB962C8B-B14F-4D97-AF65-F5344CB8AC3E}">
        <p14:creationId xmlns:p14="http://schemas.microsoft.com/office/powerpoint/2010/main" val="387191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B9AADB8-F68A-CA8E-EE79-4199C5E63015}"/>
              </a:ext>
            </a:extLst>
          </p:cNvPr>
          <p:cNvSpPr/>
          <p:nvPr/>
        </p:nvSpPr>
        <p:spPr>
          <a:xfrm>
            <a:off x="821881" y="1452790"/>
            <a:ext cx="474313" cy="30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B6452D-1F01-2553-C7FC-D504C43C2754}"/>
              </a:ext>
            </a:extLst>
          </p:cNvPr>
          <p:cNvSpPr/>
          <p:nvPr/>
        </p:nvSpPr>
        <p:spPr>
          <a:xfrm>
            <a:off x="703168" y="928884"/>
            <a:ext cx="474313" cy="3054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E16C-36D7-66D0-3EEB-BD8CAD6F0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" y="396085"/>
            <a:ext cx="855722" cy="443264"/>
          </a:xfrm>
          <a:prstGeom prst="rect">
            <a:avLst/>
          </a:prstGeom>
          <a:ln>
            <a:noFill/>
          </a:ln>
        </p:spPr>
      </p:pic>
      <p:sp>
        <p:nvSpPr>
          <p:cNvPr id="7" name="About…">
            <a:extLst>
              <a:ext uri="{FF2B5EF4-FFF2-40B4-BE49-F238E27FC236}">
                <a16:creationId xmlns:a16="http://schemas.microsoft.com/office/drawing/2014/main" id="{61006C82-E2FE-1992-7E6D-2123054F6A72}"/>
              </a:ext>
            </a:extLst>
          </p:cNvPr>
          <p:cNvSpPr/>
          <p:nvPr/>
        </p:nvSpPr>
        <p:spPr>
          <a:xfrm>
            <a:off x="669726" y="1091934"/>
            <a:ext cx="735870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Data integration – </a:t>
            </a:r>
            <a:r>
              <a:rPr lang="en-US" sz="24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Integration</a:t>
            </a:r>
            <a:endParaRPr lang="en-US" sz="20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A9D7E-A166-CD05-B49B-BF6C06D43E66}"/>
              </a:ext>
            </a:extLst>
          </p:cNvPr>
          <p:cNvSpPr txBox="1"/>
          <p:nvPr/>
        </p:nvSpPr>
        <p:spPr>
          <a:xfrm>
            <a:off x="672271" y="1765147"/>
            <a:ext cx="432644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PMI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GoGreen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data specification</a:t>
            </a:r>
          </a:p>
          <a:p>
            <a:endParaRPr lang="en-US" sz="1100" b="1" i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Energies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</a:t>
            </a:r>
            <a:r>
              <a:rPr lang="en-US" sz="1100" dirty="0">
                <a:solidFill>
                  <a:schemeClr val="tx2"/>
                </a:solidFill>
              </a:rPr>
              <a:t>: Electricity, District heating, Gas, Solar, Oil, Cooling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units: </a:t>
            </a:r>
            <a:r>
              <a:rPr lang="en-US" sz="1100" dirty="0">
                <a:solidFill>
                  <a:schemeClr val="tx2"/>
                </a:solidFill>
              </a:rPr>
              <a:t>kWh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</a:t>
            </a:r>
            <a:r>
              <a:rPr lang="en-US" sz="1100" dirty="0">
                <a:solidFill>
                  <a:schemeClr val="tx2"/>
                </a:solidFill>
              </a:rPr>
              <a:t>: Hourly, 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</a:t>
            </a:r>
            <a:r>
              <a:rPr lang="en-US" sz="1100" dirty="0">
                <a:solidFill>
                  <a:schemeClr val="tx2"/>
                </a:solidFill>
              </a:rPr>
              <a:t>: 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file: </a:t>
            </a:r>
            <a:r>
              <a:rPr lang="en-US" sz="1100" dirty="0">
                <a:solidFill>
                  <a:schemeClr val="tx2"/>
                </a:solidFill>
              </a:rPr>
              <a:t>The export file must contain the following: Property name, Date (time for hourly values), Source type, Units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CO2 factor: </a:t>
            </a:r>
            <a:r>
              <a:rPr lang="en-US" sz="1100" dirty="0">
                <a:solidFill>
                  <a:schemeClr val="tx2"/>
                </a:solidFill>
              </a:rPr>
              <a:t>KG per kWh, Gams per kWh, Ton per MWh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Water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type: </a:t>
            </a:r>
            <a:r>
              <a:rPr lang="en-US" sz="1100" dirty="0">
                <a:solidFill>
                  <a:schemeClr val="tx2"/>
                </a:solidFill>
              </a:rPr>
              <a:t>Water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units: </a:t>
            </a:r>
            <a:r>
              <a:rPr lang="en-US" sz="1100" dirty="0">
                <a:solidFill>
                  <a:schemeClr val="tx2"/>
                </a:solidFill>
              </a:rPr>
              <a:t>M³ or Liter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supported: </a:t>
            </a:r>
            <a:r>
              <a:rPr lang="en-US" sz="1100" dirty="0">
                <a:solidFill>
                  <a:schemeClr val="tx2"/>
                </a:solidFill>
              </a:rPr>
              <a:t>Hourly, 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Integration: </a:t>
            </a:r>
            <a:r>
              <a:rPr lang="en-US" sz="1100" dirty="0">
                <a:solidFill>
                  <a:schemeClr val="tx2"/>
                </a:solidFill>
              </a:rPr>
              <a:t>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</a:t>
            </a:r>
            <a:r>
              <a:rPr lang="en-US" sz="1100" dirty="0">
                <a:solidFill>
                  <a:schemeClr val="tx2"/>
                </a:solidFill>
              </a:rPr>
              <a:t>: The export file must contain the following: Property name, Date (time for hourly values), Source type, Units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Food waste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type: </a:t>
            </a:r>
            <a:r>
              <a:rPr lang="en-US" sz="1100" dirty="0">
                <a:solidFill>
                  <a:schemeClr val="tx2"/>
                </a:solidFill>
              </a:rPr>
              <a:t>Food waste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</a:t>
            </a:r>
            <a:r>
              <a:rPr lang="en-US" sz="1100" dirty="0">
                <a:solidFill>
                  <a:schemeClr val="tx2"/>
                </a:solidFill>
              </a:rPr>
              <a:t>: KG or Grams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supported: </a:t>
            </a:r>
            <a:r>
              <a:rPr lang="en-US" sz="1100" dirty="0">
                <a:solidFill>
                  <a:schemeClr val="tx2"/>
                </a:solidFill>
              </a:rPr>
              <a:t>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Integration: </a:t>
            </a:r>
            <a:r>
              <a:rPr lang="en-US" sz="1100" dirty="0">
                <a:solidFill>
                  <a:schemeClr val="tx2"/>
                </a:solidFill>
              </a:rPr>
              <a:t>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</a:t>
            </a:r>
            <a:r>
              <a:rPr lang="en-US" sz="1100" dirty="0">
                <a:solidFill>
                  <a:schemeClr val="tx2"/>
                </a:solidFill>
              </a:rPr>
              <a:t>: The export file must contain the following: Property name, Date, Source type, Units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CO2 factor: </a:t>
            </a:r>
            <a:r>
              <a:rPr lang="en-US" sz="1100" dirty="0">
                <a:solidFill>
                  <a:schemeClr val="tx2"/>
                </a:solidFill>
              </a:rPr>
              <a:t>KG per KG waste, Gams per gram waste, Ton per Ton waste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89504-080B-6603-FF7B-ABF293C64823}"/>
              </a:ext>
            </a:extLst>
          </p:cNvPr>
          <p:cNvSpPr txBox="1"/>
          <p:nvPr/>
        </p:nvSpPr>
        <p:spPr>
          <a:xfrm>
            <a:off x="5423729" y="2250222"/>
            <a:ext cx="6096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General waste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type: </a:t>
            </a:r>
            <a:r>
              <a:rPr lang="en-US" sz="1100" dirty="0">
                <a:solidFill>
                  <a:schemeClr val="tx2"/>
                </a:solidFill>
              </a:rPr>
              <a:t>General waste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</a:t>
            </a:r>
            <a:r>
              <a:rPr lang="en-US" sz="1100" dirty="0">
                <a:solidFill>
                  <a:schemeClr val="tx2"/>
                </a:solidFill>
              </a:rPr>
              <a:t>: KG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supported: </a:t>
            </a:r>
            <a:r>
              <a:rPr lang="en-US" sz="1100" dirty="0">
                <a:solidFill>
                  <a:schemeClr val="tx2"/>
                </a:solidFill>
              </a:rPr>
              <a:t>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Integration: </a:t>
            </a:r>
            <a:r>
              <a:rPr lang="en-US" sz="1100" dirty="0">
                <a:solidFill>
                  <a:schemeClr val="tx2"/>
                </a:solidFill>
              </a:rPr>
              <a:t>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</a:t>
            </a:r>
            <a:r>
              <a:rPr lang="en-US" sz="1100" dirty="0">
                <a:solidFill>
                  <a:schemeClr val="tx2"/>
                </a:solidFill>
              </a:rPr>
              <a:t>: The export file must contain the following: Property name, Date, Source type, Units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CO2 factor: </a:t>
            </a:r>
            <a:r>
              <a:rPr lang="en-US" sz="1100" dirty="0">
                <a:solidFill>
                  <a:schemeClr val="tx2"/>
                </a:solidFill>
              </a:rPr>
              <a:t>KG per KG waste, Gams per gram waste, Ton per Ton waste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Towels &amp; linen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type: </a:t>
            </a:r>
            <a:r>
              <a:rPr lang="en-US" sz="1100" dirty="0">
                <a:solidFill>
                  <a:schemeClr val="tx2"/>
                </a:solidFill>
              </a:rPr>
              <a:t>Towels &amp; linen (rooms)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</a:t>
            </a:r>
            <a:r>
              <a:rPr lang="en-US" sz="1100" dirty="0">
                <a:solidFill>
                  <a:schemeClr val="tx2"/>
                </a:solidFill>
              </a:rPr>
              <a:t>: Units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supported: </a:t>
            </a:r>
            <a:r>
              <a:rPr lang="en-US" sz="1100" dirty="0">
                <a:solidFill>
                  <a:schemeClr val="tx2"/>
                </a:solidFill>
              </a:rPr>
              <a:t>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Integration: </a:t>
            </a:r>
            <a:r>
              <a:rPr lang="en-US" sz="1100" dirty="0">
                <a:solidFill>
                  <a:schemeClr val="tx2"/>
                </a:solidFill>
              </a:rPr>
              <a:t>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</a:t>
            </a:r>
            <a:r>
              <a:rPr lang="en-US" sz="1100" dirty="0">
                <a:solidFill>
                  <a:schemeClr val="tx2"/>
                </a:solidFill>
              </a:rPr>
              <a:t>: The export file must contain the following: Property name, Date, Source type, Units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CO2 factor: </a:t>
            </a:r>
            <a:r>
              <a:rPr lang="en-US" sz="1100" dirty="0">
                <a:solidFill>
                  <a:schemeClr val="tx2"/>
                </a:solidFill>
              </a:rPr>
              <a:t>KG per unit, Gams per unit, Ton per unit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Chemicals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type: </a:t>
            </a:r>
            <a:r>
              <a:rPr lang="en-US" sz="1100" dirty="0">
                <a:solidFill>
                  <a:schemeClr val="tx2"/>
                </a:solidFill>
              </a:rPr>
              <a:t>Chemical usage (rooms)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Source units</a:t>
            </a:r>
            <a:r>
              <a:rPr lang="en-US" sz="1100" dirty="0">
                <a:solidFill>
                  <a:schemeClr val="tx2"/>
                </a:solidFill>
              </a:rPr>
              <a:t>: KG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Format supported: </a:t>
            </a:r>
            <a:r>
              <a:rPr lang="en-US" sz="1100" dirty="0">
                <a:solidFill>
                  <a:schemeClr val="tx2"/>
                </a:solidFill>
              </a:rPr>
              <a:t>Daily or Monthly values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Integration: </a:t>
            </a:r>
            <a:r>
              <a:rPr lang="en-US" sz="1100" dirty="0">
                <a:solidFill>
                  <a:schemeClr val="tx2"/>
                </a:solidFill>
              </a:rPr>
              <a:t>Email integration (Excel/CSV file format), API, SFTP 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Export file</a:t>
            </a:r>
            <a:r>
              <a:rPr lang="en-US" sz="1100" dirty="0">
                <a:solidFill>
                  <a:schemeClr val="tx2"/>
                </a:solidFill>
              </a:rPr>
              <a:t>: The export file must contain the following: Property name, Date, Source type, Units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4B49CD-3AF2-6CC7-512B-0C4277902B92}"/>
              </a:ext>
            </a:extLst>
          </p:cNvPr>
          <p:cNvSpPr/>
          <p:nvPr/>
        </p:nvSpPr>
        <p:spPr>
          <a:xfrm>
            <a:off x="10917620" y="275512"/>
            <a:ext cx="930168" cy="56383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Step 3 </a:t>
            </a:r>
          </a:p>
          <a:p>
            <a:pPr algn="ctr"/>
            <a:r>
              <a:rPr lang="en-US" sz="1200" dirty="0"/>
              <a:t>Data integration </a:t>
            </a:r>
          </a:p>
        </p:txBody>
      </p:sp>
    </p:spTree>
    <p:extLst>
      <p:ext uri="{BB962C8B-B14F-4D97-AF65-F5344CB8AC3E}">
        <p14:creationId xmlns:p14="http://schemas.microsoft.com/office/powerpoint/2010/main" val="43448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1931</Words>
  <Application>Microsoft Office PowerPoint</Application>
  <PresentationFormat>Widescreen</PresentationFormat>
  <Paragraphs>419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Roboto</vt:lpstr>
      <vt:lpstr>Office Theme</vt:lpstr>
      <vt:lpstr>PMI GoGreen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 GoGreen</dc:title>
  <dc:creator>Henrik Petersen</dc:creator>
  <cp:lastModifiedBy>Henrik Petersen</cp:lastModifiedBy>
  <cp:revision>7</cp:revision>
  <dcterms:created xsi:type="dcterms:W3CDTF">2023-04-27T13:00:24Z</dcterms:created>
  <dcterms:modified xsi:type="dcterms:W3CDTF">2023-05-15T05:41:14Z</dcterms:modified>
</cp:coreProperties>
</file>